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29"/>
  </p:notesMasterIdLst>
  <p:sldIdLst>
    <p:sldId id="257" r:id="rId3"/>
    <p:sldId id="260" r:id="rId4"/>
    <p:sldId id="261" r:id="rId5"/>
    <p:sldId id="270" r:id="rId6"/>
    <p:sldId id="262" r:id="rId7"/>
    <p:sldId id="265" r:id="rId8"/>
    <p:sldId id="266" r:id="rId9"/>
    <p:sldId id="268" r:id="rId10"/>
    <p:sldId id="269" r:id="rId11"/>
    <p:sldId id="267" r:id="rId12"/>
    <p:sldId id="280" r:id="rId13"/>
    <p:sldId id="264" r:id="rId14"/>
    <p:sldId id="271" r:id="rId15"/>
    <p:sldId id="274" r:id="rId16"/>
    <p:sldId id="278" r:id="rId17"/>
    <p:sldId id="277" r:id="rId18"/>
    <p:sldId id="279" r:id="rId19"/>
    <p:sldId id="282" r:id="rId20"/>
    <p:sldId id="283" r:id="rId21"/>
    <p:sldId id="284" r:id="rId22"/>
    <p:sldId id="281" r:id="rId23"/>
    <p:sldId id="285" r:id="rId24"/>
    <p:sldId id="287" r:id="rId25"/>
    <p:sldId id="288" r:id="rId26"/>
    <p:sldId id="289" r:id="rId27"/>
    <p:sldId id="26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4660"/>
  </p:normalViewPr>
  <p:slideViewPr>
    <p:cSldViewPr snapToGrid="0">
      <p:cViewPr varScale="1">
        <p:scale>
          <a:sx n="83" d="100"/>
          <a:sy n="83" d="100"/>
        </p:scale>
        <p:origin x="68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3926F-BBF6-4950-A345-BBE7058189B9}" type="datetimeFigureOut">
              <a:rPr lang="en-US" smtClean="0"/>
              <a:t>11/4/2021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FC767-79BF-4464-B98F-B86BE6FFA8DD}" type="slidenum">
              <a:rPr lang="en-US" smtClean="0"/>
              <a:t>‹#›</a:t>
            </a:fld>
            <a:endParaRPr lang="en-US"/>
          </a:p>
        </p:txBody>
      </p:sp>
    </p:spTree>
    <p:extLst>
      <p:ext uri="{BB962C8B-B14F-4D97-AF65-F5344CB8AC3E}">
        <p14:creationId xmlns:p14="http://schemas.microsoft.com/office/powerpoint/2010/main" val="1765669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23925" eaLnBrk="0" hangingPunct="0">
              <a:defRPr>
                <a:solidFill>
                  <a:schemeClr val="tx1"/>
                </a:solidFill>
                <a:latin typeface="Garamond" panose="02020404030301010803" pitchFamily="18" charset="0"/>
              </a:defRPr>
            </a:lvl1pPr>
            <a:lvl2pPr marL="742950" indent="-285750" defTabSz="923925" eaLnBrk="0" hangingPunct="0">
              <a:defRPr>
                <a:solidFill>
                  <a:schemeClr val="tx1"/>
                </a:solidFill>
                <a:latin typeface="Garamond" panose="02020404030301010803" pitchFamily="18" charset="0"/>
              </a:defRPr>
            </a:lvl2pPr>
            <a:lvl3pPr marL="1143000" indent="-228600" defTabSz="923925" eaLnBrk="0" hangingPunct="0">
              <a:defRPr>
                <a:solidFill>
                  <a:schemeClr val="tx1"/>
                </a:solidFill>
                <a:latin typeface="Garamond" panose="02020404030301010803" pitchFamily="18" charset="0"/>
              </a:defRPr>
            </a:lvl3pPr>
            <a:lvl4pPr marL="1600200" indent="-228600" defTabSz="923925" eaLnBrk="0" hangingPunct="0">
              <a:defRPr>
                <a:solidFill>
                  <a:schemeClr val="tx1"/>
                </a:solidFill>
                <a:latin typeface="Garamond" panose="02020404030301010803" pitchFamily="18" charset="0"/>
              </a:defRPr>
            </a:lvl4pPr>
            <a:lvl5pPr marL="2057400" indent="-228600" defTabSz="923925" eaLnBrk="0" hangingPunct="0">
              <a:defRPr>
                <a:solidFill>
                  <a:schemeClr val="tx1"/>
                </a:solidFill>
                <a:latin typeface="Garamond" panose="02020404030301010803" pitchFamily="18" charset="0"/>
              </a:defRPr>
            </a:lvl5pPr>
            <a:lvl6pPr marL="2514600" indent="-228600" defTabSz="923925" eaLnBrk="0" fontAlgn="base" hangingPunct="0">
              <a:spcBef>
                <a:spcPct val="0"/>
              </a:spcBef>
              <a:spcAft>
                <a:spcPct val="0"/>
              </a:spcAft>
              <a:defRPr>
                <a:solidFill>
                  <a:schemeClr val="tx1"/>
                </a:solidFill>
                <a:latin typeface="Garamond" panose="02020404030301010803" pitchFamily="18" charset="0"/>
              </a:defRPr>
            </a:lvl6pPr>
            <a:lvl7pPr marL="2971800" indent="-228600" defTabSz="923925" eaLnBrk="0" fontAlgn="base" hangingPunct="0">
              <a:spcBef>
                <a:spcPct val="0"/>
              </a:spcBef>
              <a:spcAft>
                <a:spcPct val="0"/>
              </a:spcAft>
              <a:defRPr>
                <a:solidFill>
                  <a:schemeClr val="tx1"/>
                </a:solidFill>
                <a:latin typeface="Garamond" panose="02020404030301010803" pitchFamily="18" charset="0"/>
              </a:defRPr>
            </a:lvl7pPr>
            <a:lvl8pPr marL="3429000" indent="-228600" defTabSz="923925" eaLnBrk="0" fontAlgn="base" hangingPunct="0">
              <a:spcBef>
                <a:spcPct val="0"/>
              </a:spcBef>
              <a:spcAft>
                <a:spcPct val="0"/>
              </a:spcAft>
              <a:defRPr>
                <a:solidFill>
                  <a:schemeClr val="tx1"/>
                </a:solidFill>
                <a:latin typeface="Garamond" panose="02020404030301010803" pitchFamily="18" charset="0"/>
              </a:defRPr>
            </a:lvl8pPr>
            <a:lvl9pPr marL="3886200" indent="-228600" defTabSz="923925"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23925" rtl="0" eaLnBrk="1" fontAlgn="base" latinLnBrk="0" hangingPunct="1">
              <a:lnSpc>
                <a:spcPct val="100000"/>
              </a:lnSpc>
              <a:spcBef>
                <a:spcPct val="0"/>
              </a:spcBef>
              <a:spcAft>
                <a:spcPct val="0"/>
              </a:spcAft>
              <a:buClrTx/>
              <a:buSzTx/>
              <a:buFontTx/>
              <a:buNone/>
              <a:tabLst/>
              <a:defRPr/>
            </a:pPr>
            <a:fld id="{06C5A5F6-5B0E-4E3D-A17D-8EE715406E0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xfrm>
            <a:off x="935038" y="4416425"/>
            <a:ext cx="5140325" cy="4183063"/>
          </a:xfrm>
          <a:noFill/>
        </p:spPr>
        <p:txBody>
          <a:bodyPr/>
          <a:lstStyle/>
          <a:p>
            <a:pPr eaLnBrk="1" hangingPunct="1"/>
            <a:r>
              <a:rPr lang="en-US" altLang="en-US" dirty="0" smtClean="0"/>
              <a:t>For</a:t>
            </a:r>
            <a:r>
              <a:rPr lang="en-US" altLang="en-US" baseline="0" dirty="0" smtClean="0"/>
              <a:t> the past several years, as I’ve gone about my daily work at the Office of the Information and Privacy Commissioner, I have been gathering research on the subject of internet voting, anticipating that it may eventually be proposed in this jurisdiction. I wanted the Commissioner’s Office to be ready to participate in any opportunities for dialogue prior to any such initiative being implemented. In the winter and spring of 2020 I was afforded the opportunity to draft a White Paper on the subject, touching on the highlights of the research I had amassed. That paper is available at www.oipc.nl.ca on the main page of our web site. </a:t>
            </a:r>
          </a:p>
        </p:txBody>
      </p:sp>
    </p:spTree>
    <p:extLst>
      <p:ext uri="{BB962C8B-B14F-4D97-AF65-F5344CB8AC3E}">
        <p14:creationId xmlns:p14="http://schemas.microsoft.com/office/powerpoint/2010/main" val="753761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times have</a:t>
            </a:r>
            <a:r>
              <a:rPr lang="en-US" baseline="0" dirty="0" smtClean="0"/>
              <a:t> you heard about a vulnerability that has existed in a product for years and they’ve just discovered it? Or a major hack that is only discovered months or years later?</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11</a:t>
            </a:fld>
            <a:endParaRPr lang="en-US"/>
          </a:p>
        </p:txBody>
      </p:sp>
    </p:spTree>
    <p:extLst>
      <p:ext uri="{BB962C8B-B14F-4D97-AF65-F5344CB8AC3E}">
        <p14:creationId xmlns:p14="http://schemas.microsoft.com/office/powerpoint/2010/main" val="1869093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secure is the internet? Ask these companies. Apple was hacked by a 16 year old from Australia</a:t>
            </a:r>
            <a:r>
              <a:rPr lang="en-US" baseline="0" dirty="0" smtClean="0"/>
              <a:t> – hacked into Apple’s servers, accessed 100 gigs of data. Why would anyone want to hack a municipal election? How many computer security attacks do you think the Government of Newfoundland and Labrador fends off every year? 10? 25? 100? 1000? Millions. Millions each year. Because its easy. Hacking is a low effort, high volume activity. Once you go online, you are entering into a permanent arms race, except you have no real proof, other than their assurances, that the vendor is up to the job of defending you.</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12</a:t>
            </a:fld>
            <a:endParaRPr lang="en-US"/>
          </a:p>
        </p:txBody>
      </p:sp>
    </p:spTree>
    <p:extLst>
      <p:ext uri="{BB962C8B-B14F-4D97-AF65-F5344CB8AC3E}">
        <p14:creationId xmlns:p14="http://schemas.microsoft.com/office/powerpoint/2010/main" val="146144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US,</a:t>
            </a:r>
            <a:r>
              <a:rPr lang="en-US" baseline="0" dirty="0" smtClean="0"/>
              <a:t> Trump has taken a mostly secure voting system and undermined public confidence in it through fraud allegations. Election officials and courts, through judicial recounts and audits, have demonstrated that those allegations are false. What happens when the voting system is essentially a black box, and all election officials can do is say “we trust our vendor, so should you?”</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13</a:t>
            </a:fld>
            <a:endParaRPr lang="en-US"/>
          </a:p>
        </p:txBody>
      </p:sp>
    </p:spTree>
    <p:extLst>
      <p:ext uri="{BB962C8B-B14F-4D97-AF65-F5344CB8AC3E}">
        <p14:creationId xmlns:p14="http://schemas.microsoft.com/office/powerpoint/2010/main" val="2945390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based on a Charter of Rights</a:t>
            </a:r>
            <a:r>
              <a:rPr lang="en-US" baseline="0" dirty="0" smtClean="0"/>
              <a:t> framework called the Oakes Test - </a:t>
            </a:r>
            <a:r>
              <a:rPr lang="en-US" dirty="0" smtClean="0"/>
              <a:t>#1 – there is usually</a:t>
            </a:r>
            <a:r>
              <a:rPr lang="en-US" baseline="0" dirty="0" smtClean="0"/>
              <a:t> a vague statement here – “modernizing the voting system” – but what is the actual problem? Most commonly cited problems are voter accessibility and voter turnout. Didn’t have time to vote? Bullshit. Mail in voting will sort that out.</a:t>
            </a:r>
          </a:p>
          <a:p>
            <a:r>
              <a:rPr lang="en-US" baseline="0" dirty="0" smtClean="0"/>
              <a:t>#2 – what are the causes of the problem – accessibility – people have certain disabilities, mobility issues, eyesight deficits; voter turnout – the causes may be voter apathy, lack of engagement, lack of understanding of municipal issues, etc.</a:t>
            </a:r>
          </a:p>
          <a:p>
            <a:r>
              <a:rPr lang="en-US" baseline="0" dirty="0" smtClean="0"/>
              <a:t>#3 - let’s actually gather all of the potential ways of accommodating those voters who need assistance with accessibility, and let’s compare all of those in terms of effectiveness, such as advance polling, having election officials visit a person at home to assist them with their ballot.  Turnout – maybe not everyone wants to vote. Should we try to make them? Maybe some people are not interested? Stat holidays on election day, chase the ace – everyone who votes gets entered in a prize draw, term limits – City of St. John’s some people feel that incumbents generally keep winning so what’s the point? #4 are the solutions likely to be effective? Let’s look at experience elsewhere… #5 – will the potential solutions cause other problems that may be worse than the initial problem? Internet voting – it’s not clear that it is a necessary solution to any problem, but even granting that it is one possible solution (among others) to accessibility, what other problems are we creating? Doubt in the outcome, doubt in the electoral process, creating actual privacy and security risks where none existed before; potentially impacting verifiability and anonymity of the vote, </a:t>
            </a:r>
            <a:r>
              <a:rPr lang="en-US" baseline="0" dirty="0" err="1" smtClean="0"/>
              <a:t>ie</a:t>
            </a:r>
            <a:r>
              <a:rPr lang="en-US" baseline="0" dirty="0" smtClean="0"/>
              <a:t> getting rid of the secret ballot…</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22</a:t>
            </a:fld>
            <a:endParaRPr lang="en-US"/>
          </a:p>
        </p:txBody>
      </p:sp>
    </p:spTree>
    <p:extLst>
      <p:ext uri="{BB962C8B-B14F-4D97-AF65-F5344CB8AC3E}">
        <p14:creationId xmlns:p14="http://schemas.microsoft.com/office/powerpoint/2010/main" val="3553106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 it comply with the Charter? While</a:t>
            </a:r>
            <a:r>
              <a:rPr lang="en-US" baseline="0" dirty="0" smtClean="0"/>
              <a:t> there have been challenges of the validity of internet voting in terms of whether it complies with provincial legislation (and these have not succeeded), no one to my knowledge has yet attempted a Charter challenge.</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23</a:t>
            </a:fld>
            <a:endParaRPr lang="en-US"/>
          </a:p>
        </p:txBody>
      </p:sp>
    </p:spTree>
    <p:extLst>
      <p:ext uri="{BB962C8B-B14F-4D97-AF65-F5344CB8AC3E}">
        <p14:creationId xmlns:p14="http://schemas.microsoft.com/office/powerpoint/2010/main" val="3543523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a:t>
            </a:r>
            <a:r>
              <a:rPr lang="en-US" baseline="0" dirty="0" smtClean="0"/>
              <a:t> years ago I ran for Council in St. John’s – I know what it’s like to knock on doors and ask people for their support. Democracy is important – it’s one of the most important things we have, collectively, in society. That’s why I’m here today – because it’s too important to take chances with, for little or no gain.</a:t>
            </a:r>
            <a:endParaRPr lang="en-US" dirty="0"/>
          </a:p>
        </p:txBody>
      </p:sp>
      <p:sp>
        <p:nvSpPr>
          <p:cNvPr id="4" name="Slide Number Placeholder 3"/>
          <p:cNvSpPr>
            <a:spLocks noGrp="1"/>
          </p:cNvSpPr>
          <p:nvPr>
            <p:ph type="sldNum" sz="quarter" idx="10"/>
          </p:nvPr>
        </p:nvSpPr>
        <p:spPr/>
        <p:txBody>
          <a:bodyPr/>
          <a:lstStyle/>
          <a:p>
            <a:fld id="{208FC767-79BF-4464-B98F-B86BE6FFA8DD}" type="slidenum">
              <a:rPr lang="en-US" smtClean="0"/>
              <a:t>24</a:t>
            </a:fld>
            <a:endParaRPr lang="en-US"/>
          </a:p>
        </p:txBody>
      </p:sp>
    </p:spTree>
    <p:extLst>
      <p:ext uri="{BB962C8B-B14F-4D97-AF65-F5344CB8AC3E}">
        <p14:creationId xmlns:p14="http://schemas.microsoft.com/office/powerpoint/2010/main" val="202021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 with electronic medical</a:t>
            </a:r>
            <a:r>
              <a:rPr lang="en-US" baseline="0" dirty="0" smtClean="0"/>
              <a:t> records.</a:t>
            </a:r>
          </a:p>
        </p:txBody>
      </p:sp>
      <p:sp>
        <p:nvSpPr>
          <p:cNvPr id="4" name="Slide Number Placeholder 3"/>
          <p:cNvSpPr>
            <a:spLocks noGrp="1"/>
          </p:cNvSpPr>
          <p:nvPr>
            <p:ph type="sldNum" sz="quarter" idx="10"/>
          </p:nvPr>
        </p:nvSpPr>
        <p:spPr/>
        <p:txBody>
          <a:bodyPr/>
          <a:lstStyle/>
          <a:p>
            <a:fld id="{208FC767-79BF-4464-B98F-B86BE6FFA8DD}" type="slidenum">
              <a:rPr lang="en-US" smtClean="0"/>
              <a:t>25</a:t>
            </a:fld>
            <a:endParaRPr lang="en-US"/>
          </a:p>
        </p:txBody>
      </p:sp>
    </p:spTree>
    <p:extLst>
      <p:ext uri="{BB962C8B-B14F-4D97-AF65-F5344CB8AC3E}">
        <p14:creationId xmlns:p14="http://schemas.microsoft.com/office/powerpoint/2010/main" val="2340041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11/4/2021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1684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rgbClr val="8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12" name="Line 7"/>
              <p:cNvSpPr>
                <a:spLocks noChangeShapeType="1"/>
              </p:cNvSpPr>
              <p:nvPr/>
            </p:nvSpPr>
            <p:spPr bwMode="auto">
              <a:xfrm>
                <a:off x="0" y="3072"/>
                <a:ext cx="624" cy="0"/>
              </a:xfrm>
              <a:prstGeom prst="line">
                <a:avLst/>
              </a:prstGeom>
              <a:noFill/>
              <a:ln w="508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rgbClr val="8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9" name="Line 10"/>
              <p:cNvSpPr>
                <a:spLocks noChangeShapeType="1"/>
              </p:cNvSpPr>
              <p:nvPr/>
            </p:nvSpPr>
            <p:spPr bwMode="auto">
              <a:xfrm>
                <a:off x="400" y="432"/>
                <a:ext cx="5088" cy="0"/>
              </a:xfrm>
              <a:prstGeom prst="line">
                <a:avLst/>
              </a:prstGeom>
              <a:noFill/>
              <a:ln w="444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sp>
        <p:nvSpPr>
          <p:cNvPr id="151563" name="Rectangle 11"/>
          <p:cNvSpPr>
            <a:spLocks noGrp="1" noChangeArrowheads="1"/>
          </p:cNvSpPr>
          <p:nvPr>
            <p:ph type="ctrTitle"/>
          </p:nvPr>
        </p:nvSpPr>
        <p:spPr>
          <a:xfrm>
            <a:off x="2743200" y="1143000"/>
            <a:ext cx="8839200" cy="2209800"/>
          </a:xfrm>
        </p:spPr>
        <p:txBody>
          <a:bodyPr/>
          <a:lstStyle>
            <a:lvl1pPr>
              <a:defRPr sz="4000" b="1">
                <a:latin typeface="Garamond" pitchFamily="18" charset="0"/>
              </a:defRPr>
            </a:lvl1pPr>
          </a:lstStyle>
          <a:p>
            <a:pPr lvl="0"/>
            <a:r>
              <a:rPr lang="en-US" altLang="en-US" noProof="0" smtClean="0"/>
              <a:t>Click to edit Master title style</a:t>
            </a:r>
          </a:p>
        </p:txBody>
      </p:sp>
      <p:sp>
        <p:nvSpPr>
          <p:cNvPr id="151564"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atin typeface="Garamond" pitchFamily="18" charset="0"/>
              </a:defRPr>
            </a:lvl1pPr>
          </a:lstStyle>
          <a:p>
            <a:pPr lvl="0"/>
            <a:r>
              <a:rPr lang="en-US" altLang="en-US" noProof="0" smtClean="0"/>
              <a:t>Click to edit Master subtitle style</a:t>
            </a:r>
          </a:p>
        </p:txBody>
      </p:sp>
      <p:sp>
        <p:nvSpPr>
          <p:cNvPr id="13" name="Rectangle 13"/>
          <p:cNvSpPr>
            <a:spLocks noGrp="1" noChangeArrowheads="1"/>
          </p:cNvSpPr>
          <p:nvPr>
            <p:ph type="dt" sz="half" idx="10"/>
          </p:nvPr>
        </p:nvSpPr>
        <p:spPr>
          <a:xfrm>
            <a:off x="1217084" y="6251575"/>
            <a:ext cx="2540000" cy="457200"/>
          </a:xfrm>
        </p:spPr>
        <p:txBody>
          <a:bodyPr/>
          <a:lstStyle>
            <a:lvl1pPr>
              <a:defRPr smtClean="0">
                <a:latin typeface="+mn-lt"/>
              </a:defRPr>
            </a:lvl1pPr>
          </a:lstStyle>
          <a:p>
            <a:pPr>
              <a:defRPr/>
            </a:pPr>
            <a:endParaRPr lang="en-US" altLang="en-US"/>
          </a:p>
        </p:txBody>
      </p:sp>
      <p:sp>
        <p:nvSpPr>
          <p:cNvPr id="14" name="Rectangle 14"/>
          <p:cNvSpPr>
            <a:spLocks noGrp="1" noChangeArrowheads="1"/>
          </p:cNvSpPr>
          <p:nvPr>
            <p:ph type="ftr" sz="quarter" idx="11"/>
          </p:nvPr>
        </p:nvSpPr>
        <p:spPr>
          <a:xfrm>
            <a:off x="4472517" y="6248400"/>
            <a:ext cx="3860800" cy="457200"/>
          </a:xfrm>
        </p:spPr>
        <p:txBody>
          <a:bodyPr/>
          <a:lstStyle>
            <a:lvl1pPr>
              <a:defRPr smtClean="0">
                <a:latin typeface="+mn-lt"/>
              </a:defRPr>
            </a:lvl1pPr>
          </a:lstStyle>
          <a:p>
            <a:pPr>
              <a:defRPr/>
            </a:pPr>
            <a:endParaRPr lang="en-US" altLang="en-US"/>
          </a:p>
        </p:txBody>
      </p:sp>
      <p:sp>
        <p:nvSpPr>
          <p:cNvPr id="15" name="Rectangle 15"/>
          <p:cNvSpPr>
            <a:spLocks noGrp="1" noChangeArrowheads="1"/>
          </p:cNvSpPr>
          <p:nvPr>
            <p:ph type="sldNum" sz="quarter" idx="12"/>
          </p:nvPr>
        </p:nvSpPr>
        <p:spPr/>
        <p:txBody>
          <a:bodyPr/>
          <a:lstStyle>
            <a:lvl1pPr>
              <a:defRPr>
                <a:latin typeface="BakerSignet BT Roman" pitchFamily="34" charset="0"/>
              </a:defRPr>
            </a:lvl1pPr>
          </a:lstStyle>
          <a:p>
            <a:fld id="{0EF44BAF-2542-48B0-B688-A796B4BE1B67}" type="slidenum">
              <a:rPr lang="en-US" altLang="en-US"/>
              <a:pPr/>
              <a:t>‹#›</a:t>
            </a:fld>
            <a:endParaRPr lang="en-US" altLang="en-US"/>
          </a:p>
        </p:txBody>
      </p:sp>
    </p:spTree>
    <p:extLst>
      <p:ext uri="{BB962C8B-B14F-4D97-AF65-F5344CB8AC3E}">
        <p14:creationId xmlns:p14="http://schemas.microsoft.com/office/powerpoint/2010/main" val="1844177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1"/>
          <p:cNvSpPr>
            <a:spLocks noGrp="1" noChangeArrowheads="1"/>
          </p:cNvSpPr>
          <p:nvPr>
            <p:ph type="sldNum" sz="quarter" idx="12"/>
          </p:nvPr>
        </p:nvSpPr>
        <p:spPr>
          <a:ln/>
        </p:spPr>
        <p:txBody>
          <a:bodyPr/>
          <a:lstStyle>
            <a:lvl1pPr>
              <a:defRPr/>
            </a:lvl1pPr>
          </a:lstStyle>
          <a:p>
            <a:fld id="{A175878E-CD1D-4F4B-B840-DF46E4BDF21F}" type="slidenum">
              <a:rPr lang="en-US" altLang="en-US"/>
              <a:pPr/>
              <a:t>‹#›</a:t>
            </a:fld>
            <a:endParaRPr lang="en-US" altLang="en-US"/>
          </a:p>
        </p:txBody>
      </p:sp>
    </p:spTree>
    <p:extLst>
      <p:ext uri="{BB962C8B-B14F-4D97-AF65-F5344CB8AC3E}">
        <p14:creationId xmlns:p14="http://schemas.microsoft.com/office/powerpoint/2010/main" val="3266593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1"/>
          <p:cNvSpPr>
            <a:spLocks noGrp="1" noChangeArrowheads="1"/>
          </p:cNvSpPr>
          <p:nvPr>
            <p:ph type="sldNum" sz="quarter" idx="12"/>
          </p:nvPr>
        </p:nvSpPr>
        <p:spPr>
          <a:ln/>
        </p:spPr>
        <p:txBody>
          <a:bodyPr/>
          <a:lstStyle>
            <a:lvl1pPr>
              <a:defRPr/>
            </a:lvl1pPr>
          </a:lstStyle>
          <a:p>
            <a:fld id="{51F85CB8-8FA5-4285-8488-0B79421BA0ED}" type="slidenum">
              <a:rPr lang="en-US" altLang="en-US"/>
              <a:pPr/>
              <a:t>‹#›</a:t>
            </a:fld>
            <a:endParaRPr lang="en-US" altLang="en-US"/>
          </a:p>
        </p:txBody>
      </p:sp>
    </p:spTree>
    <p:extLst>
      <p:ext uri="{BB962C8B-B14F-4D97-AF65-F5344CB8AC3E}">
        <p14:creationId xmlns:p14="http://schemas.microsoft.com/office/powerpoint/2010/main" val="1116701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1"/>
          <p:cNvSpPr>
            <a:spLocks noGrp="1" noChangeArrowheads="1"/>
          </p:cNvSpPr>
          <p:nvPr>
            <p:ph type="sldNum" sz="quarter" idx="12"/>
          </p:nvPr>
        </p:nvSpPr>
        <p:spPr>
          <a:ln/>
        </p:spPr>
        <p:txBody>
          <a:bodyPr/>
          <a:lstStyle>
            <a:lvl1pPr>
              <a:defRPr/>
            </a:lvl1pPr>
          </a:lstStyle>
          <a:p>
            <a:fld id="{A1C88A1C-49A5-45BF-BD92-431D74BC3771}" type="slidenum">
              <a:rPr lang="en-US" altLang="en-US"/>
              <a:pPr/>
              <a:t>‹#›</a:t>
            </a:fld>
            <a:endParaRPr lang="en-US" altLang="en-US"/>
          </a:p>
        </p:txBody>
      </p:sp>
    </p:spTree>
    <p:extLst>
      <p:ext uri="{BB962C8B-B14F-4D97-AF65-F5344CB8AC3E}">
        <p14:creationId xmlns:p14="http://schemas.microsoft.com/office/powerpoint/2010/main" val="2145014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1"/>
          <p:cNvSpPr>
            <a:spLocks noGrp="1" noChangeArrowheads="1"/>
          </p:cNvSpPr>
          <p:nvPr>
            <p:ph type="sldNum" sz="quarter" idx="12"/>
          </p:nvPr>
        </p:nvSpPr>
        <p:spPr>
          <a:ln/>
        </p:spPr>
        <p:txBody>
          <a:bodyPr/>
          <a:lstStyle>
            <a:lvl1pPr>
              <a:defRPr/>
            </a:lvl1pPr>
          </a:lstStyle>
          <a:p>
            <a:fld id="{EA55DC92-E5AC-4993-A367-D5F0C4684995}" type="slidenum">
              <a:rPr lang="en-US" altLang="en-US"/>
              <a:pPr/>
              <a:t>‹#›</a:t>
            </a:fld>
            <a:endParaRPr lang="en-US" altLang="en-US"/>
          </a:p>
        </p:txBody>
      </p:sp>
    </p:spTree>
    <p:extLst>
      <p:ext uri="{BB962C8B-B14F-4D97-AF65-F5344CB8AC3E}">
        <p14:creationId xmlns:p14="http://schemas.microsoft.com/office/powerpoint/2010/main" val="1909968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1"/>
          <p:cNvSpPr>
            <a:spLocks noGrp="1" noChangeArrowheads="1"/>
          </p:cNvSpPr>
          <p:nvPr>
            <p:ph type="sldNum" sz="quarter" idx="12"/>
          </p:nvPr>
        </p:nvSpPr>
        <p:spPr>
          <a:ln/>
        </p:spPr>
        <p:txBody>
          <a:bodyPr/>
          <a:lstStyle>
            <a:lvl1pPr>
              <a:defRPr/>
            </a:lvl1pPr>
          </a:lstStyle>
          <a:p>
            <a:fld id="{9BF0677D-DB76-4F39-A6B4-21032D9BFF47}" type="slidenum">
              <a:rPr lang="en-US" altLang="en-US"/>
              <a:pPr/>
              <a:t>‹#›</a:t>
            </a:fld>
            <a:endParaRPr lang="en-US" altLang="en-US"/>
          </a:p>
        </p:txBody>
      </p:sp>
    </p:spTree>
    <p:extLst>
      <p:ext uri="{BB962C8B-B14F-4D97-AF65-F5344CB8AC3E}">
        <p14:creationId xmlns:p14="http://schemas.microsoft.com/office/powerpoint/2010/main" val="3532144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1"/>
          <p:cNvSpPr>
            <a:spLocks noGrp="1" noChangeArrowheads="1"/>
          </p:cNvSpPr>
          <p:nvPr>
            <p:ph type="sldNum" sz="quarter" idx="12"/>
          </p:nvPr>
        </p:nvSpPr>
        <p:spPr>
          <a:ln/>
        </p:spPr>
        <p:txBody>
          <a:bodyPr/>
          <a:lstStyle>
            <a:lvl1pPr>
              <a:defRPr/>
            </a:lvl1pPr>
          </a:lstStyle>
          <a:p>
            <a:fld id="{634D63D4-B259-4E57-A542-A391479557E2}" type="slidenum">
              <a:rPr lang="en-US" altLang="en-US"/>
              <a:pPr/>
              <a:t>‹#›</a:t>
            </a:fld>
            <a:endParaRPr lang="en-US" altLang="en-US"/>
          </a:p>
        </p:txBody>
      </p:sp>
    </p:spTree>
    <p:extLst>
      <p:ext uri="{BB962C8B-B14F-4D97-AF65-F5344CB8AC3E}">
        <p14:creationId xmlns:p14="http://schemas.microsoft.com/office/powerpoint/2010/main" val="33241244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1"/>
          <p:cNvSpPr>
            <a:spLocks noGrp="1" noChangeArrowheads="1"/>
          </p:cNvSpPr>
          <p:nvPr>
            <p:ph type="sldNum" sz="quarter" idx="12"/>
          </p:nvPr>
        </p:nvSpPr>
        <p:spPr>
          <a:ln/>
        </p:spPr>
        <p:txBody>
          <a:bodyPr/>
          <a:lstStyle>
            <a:lvl1pPr>
              <a:defRPr/>
            </a:lvl1pPr>
          </a:lstStyle>
          <a:p>
            <a:fld id="{0E50652F-981C-4116-A892-140FA692FE53}" type="slidenum">
              <a:rPr lang="en-US" altLang="en-US"/>
              <a:pPr/>
              <a:t>‹#›</a:t>
            </a:fld>
            <a:endParaRPr lang="en-US" altLang="en-US"/>
          </a:p>
        </p:txBody>
      </p:sp>
    </p:spTree>
    <p:extLst>
      <p:ext uri="{BB962C8B-B14F-4D97-AF65-F5344CB8AC3E}">
        <p14:creationId xmlns:p14="http://schemas.microsoft.com/office/powerpoint/2010/main" val="2909071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1"/>
          <p:cNvSpPr>
            <a:spLocks noGrp="1" noChangeArrowheads="1"/>
          </p:cNvSpPr>
          <p:nvPr>
            <p:ph type="sldNum" sz="quarter" idx="12"/>
          </p:nvPr>
        </p:nvSpPr>
        <p:spPr>
          <a:ln/>
        </p:spPr>
        <p:txBody>
          <a:bodyPr/>
          <a:lstStyle>
            <a:lvl1pPr>
              <a:defRPr/>
            </a:lvl1pPr>
          </a:lstStyle>
          <a:p>
            <a:fld id="{9CC08265-7CD7-43A8-BC9E-283AC0F82676}" type="slidenum">
              <a:rPr lang="en-US" altLang="en-US"/>
              <a:pPr/>
              <a:t>‹#›</a:t>
            </a:fld>
            <a:endParaRPr lang="en-US" altLang="en-US"/>
          </a:p>
        </p:txBody>
      </p:sp>
    </p:spTree>
    <p:extLst>
      <p:ext uri="{BB962C8B-B14F-4D97-AF65-F5344CB8AC3E}">
        <p14:creationId xmlns:p14="http://schemas.microsoft.com/office/powerpoint/2010/main" val="3928938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1"/>
          <p:cNvSpPr>
            <a:spLocks noGrp="1" noChangeArrowheads="1"/>
          </p:cNvSpPr>
          <p:nvPr>
            <p:ph type="sldNum" sz="quarter" idx="12"/>
          </p:nvPr>
        </p:nvSpPr>
        <p:spPr>
          <a:ln/>
        </p:spPr>
        <p:txBody>
          <a:bodyPr/>
          <a:lstStyle>
            <a:lvl1pPr>
              <a:defRPr/>
            </a:lvl1pPr>
          </a:lstStyle>
          <a:p>
            <a:fld id="{0082F886-AD64-4096-8328-6FB14ECE3434}" type="slidenum">
              <a:rPr lang="en-US" altLang="en-US"/>
              <a:pPr/>
              <a:t>‹#›</a:t>
            </a:fld>
            <a:endParaRPr lang="en-US" altLang="en-US"/>
          </a:p>
        </p:txBody>
      </p:sp>
    </p:spTree>
    <p:extLst>
      <p:ext uri="{BB962C8B-B14F-4D97-AF65-F5344CB8AC3E}">
        <p14:creationId xmlns:p14="http://schemas.microsoft.com/office/powerpoint/2010/main" val="452655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1"/>
          <p:cNvSpPr>
            <a:spLocks noGrp="1" noChangeArrowheads="1"/>
          </p:cNvSpPr>
          <p:nvPr>
            <p:ph type="sldNum" sz="quarter" idx="12"/>
          </p:nvPr>
        </p:nvSpPr>
        <p:spPr>
          <a:ln/>
        </p:spPr>
        <p:txBody>
          <a:bodyPr/>
          <a:lstStyle>
            <a:lvl1pPr>
              <a:defRPr/>
            </a:lvl1pPr>
          </a:lstStyle>
          <a:p>
            <a:fld id="{91238B04-B630-4F59-A281-EA4B5590218B}" type="slidenum">
              <a:rPr lang="en-US" altLang="en-US"/>
              <a:pPr/>
              <a:t>‹#›</a:t>
            </a:fld>
            <a:endParaRPr lang="en-US" altLang="en-US"/>
          </a:p>
        </p:txBody>
      </p:sp>
    </p:spTree>
    <p:extLst>
      <p:ext uri="{BB962C8B-B14F-4D97-AF65-F5344CB8AC3E}">
        <p14:creationId xmlns:p14="http://schemas.microsoft.com/office/powerpoint/2010/main" val="2655050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11/4/2021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1582400" cy="4876800"/>
            <a:chOff x="0" y="0"/>
            <a:chExt cx="5472" cy="3072"/>
          </a:xfrm>
        </p:grpSpPr>
        <p:sp>
          <p:nvSpPr>
            <p:cNvPr id="1034"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grpSp>
          <p:nvGrpSpPr>
            <p:cNvPr id="1035" name="Group 4"/>
            <p:cNvGrpSpPr>
              <a:grpSpLocks/>
            </p:cNvGrpSpPr>
            <p:nvPr/>
          </p:nvGrpSpPr>
          <p:grpSpPr bwMode="auto">
            <a:xfrm>
              <a:off x="240" y="893"/>
              <a:ext cx="5232" cy="115"/>
              <a:chOff x="240" y="893"/>
              <a:chExt cx="5232" cy="115"/>
            </a:xfrm>
          </p:grpSpPr>
          <p:sp>
            <p:nvSpPr>
              <p:cNvPr id="1036" name="Rectangle 5"/>
              <p:cNvSpPr>
                <a:spLocks noChangeArrowheads="1"/>
              </p:cNvSpPr>
              <p:nvPr/>
            </p:nvSpPr>
            <p:spPr bwMode="auto">
              <a:xfrm>
                <a:off x="4320" y="893"/>
                <a:ext cx="1152" cy="115"/>
              </a:xfrm>
              <a:prstGeom prst="rect">
                <a:avLst/>
              </a:prstGeom>
              <a:solidFill>
                <a:srgbClr val="8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1037" name="Line 6"/>
              <p:cNvSpPr>
                <a:spLocks noChangeShapeType="1"/>
              </p:cNvSpPr>
              <p:nvPr/>
            </p:nvSpPr>
            <p:spPr bwMode="auto">
              <a:xfrm>
                <a:off x="240" y="941"/>
                <a:ext cx="5232" cy="0"/>
              </a:xfrm>
              <a:prstGeom prst="line">
                <a:avLst/>
              </a:prstGeom>
              <a:noFill/>
              <a:ln w="190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sp>
        <p:nvSpPr>
          <p:cNvPr id="1027" name="Rectangle 7"/>
          <p:cNvSpPr>
            <a:spLocks noGrp="1" noChangeArrowheads="1"/>
          </p:cNvSpPr>
          <p:nvPr>
            <p:ph type="title"/>
          </p:nvPr>
        </p:nvSpPr>
        <p:spPr bwMode="auto">
          <a:xfrm>
            <a:off x="2844800" y="277813"/>
            <a:ext cx="8737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8"/>
          <p:cNvSpPr>
            <a:spLocks noGrp="1" noChangeArrowheads="1"/>
          </p:cNvSpPr>
          <p:nvPr>
            <p:ph type="body" idx="1"/>
          </p:nvPr>
        </p:nvSpPr>
        <p:spPr bwMode="auto">
          <a:xfrm>
            <a:off x="1219200" y="1600201"/>
            <a:ext cx="1036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537" name="Rectangle 9"/>
          <p:cNvSpPr>
            <a:spLocks noGrp="1" noChangeArrowheads="1"/>
          </p:cNvSpPr>
          <p:nvPr>
            <p:ph type="dt" sz="half" idx="2"/>
          </p:nvPr>
        </p:nvSpPr>
        <p:spPr bwMode="auto">
          <a:xfrm>
            <a:off x="1219200" y="6251575"/>
            <a:ext cx="264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atin typeface="Arial" pitchFamily="34" charset="0"/>
              </a:defRPr>
            </a:lvl1pPr>
          </a:lstStyle>
          <a:p>
            <a:pPr>
              <a:defRPr/>
            </a:pPr>
            <a:endParaRPr lang="en-US" altLang="en-US"/>
          </a:p>
        </p:txBody>
      </p:sp>
      <p:sp>
        <p:nvSpPr>
          <p:cNvPr id="150538" name="Rectangle 10"/>
          <p:cNvSpPr>
            <a:spLocks noGrp="1" noChangeArrowheads="1"/>
          </p:cNvSpPr>
          <p:nvPr>
            <p:ph type="ftr" sz="quarter" idx="3"/>
          </p:nvPr>
        </p:nvSpPr>
        <p:spPr bwMode="auto">
          <a:xfrm>
            <a:off x="4470400" y="6248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atin typeface="Arial" pitchFamily="34" charset="0"/>
              </a:defRPr>
            </a:lvl1pPr>
          </a:lstStyle>
          <a:p>
            <a:pPr>
              <a:defRPr/>
            </a:pPr>
            <a:endParaRPr lang="en-US" altLang="en-US"/>
          </a:p>
        </p:txBody>
      </p:sp>
      <p:sp>
        <p:nvSpPr>
          <p:cNvPr id="150539" name="Rectangle 11"/>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CE092279-6BD6-4BFD-9A53-311BDA498217}" type="slidenum">
              <a:rPr lang="en-US" altLang="en-US"/>
              <a:pPr/>
              <a:t>‹#›</a:t>
            </a:fld>
            <a:endParaRPr lang="en-US" altLang="en-US"/>
          </a:p>
        </p:txBody>
      </p:sp>
      <p:sp>
        <p:nvSpPr>
          <p:cNvPr id="1032" name="Line 12"/>
          <p:cNvSpPr>
            <a:spLocks noChangeShapeType="1"/>
          </p:cNvSpPr>
          <p:nvPr/>
        </p:nvSpPr>
        <p:spPr bwMode="auto">
          <a:xfrm>
            <a:off x="0" y="4876800"/>
            <a:ext cx="812800" cy="0"/>
          </a:xfrm>
          <a:prstGeom prst="line">
            <a:avLst/>
          </a:prstGeom>
          <a:noFill/>
          <a:ln w="444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pic>
        <p:nvPicPr>
          <p:cNvPr id="1033" name="Picture 13" descr="OIPC Color Shield"/>
          <p:cNvPicPr>
            <a:picLocks noChangeAspect="1" noChangeArrowheads="1"/>
          </p:cNvPicPr>
          <p:nvPr userDrawn="1"/>
        </p:nvPicPr>
        <p:blipFill>
          <a:blip r:embed="rId13">
            <a:extLst>
              <a:ext uri="{28A0092B-C50C-407E-A947-70E740481C1C}">
                <a14:useLocalDpi xmlns:a14="http://schemas.microsoft.com/office/drawing/2010/main" val="0"/>
              </a:ext>
            </a:extLst>
          </a:blip>
          <a:srcRect l="14458" t="16522" b="10435"/>
          <a:stretch>
            <a:fillRect/>
          </a:stretch>
        </p:blipFill>
        <p:spPr bwMode="auto">
          <a:xfrm>
            <a:off x="931333" y="228601"/>
            <a:ext cx="13716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164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rgbClr val="990000"/>
          </a:solidFill>
          <a:latin typeface="+mj-lt"/>
          <a:ea typeface="+mj-ea"/>
          <a:cs typeface="+mj-cs"/>
        </a:defRPr>
      </a:lvl1pPr>
      <a:lvl2pPr algn="l" rtl="0" eaLnBrk="0" fontAlgn="base" hangingPunct="0">
        <a:spcBef>
          <a:spcPct val="0"/>
        </a:spcBef>
        <a:spcAft>
          <a:spcPct val="0"/>
        </a:spcAft>
        <a:defRPr sz="4400">
          <a:solidFill>
            <a:srgbClr val="990000"/>
          </a:solidFill>
          <a:latin typeface="BakerSignet BT Roman" pitchFamily="34" charset="0"/>
        </a:defRPr>
      </a:lvl2pPr>
      <a:lvl3pPr algn="l" rtl="0" eaLnBrk="0" fontAlgn="base" hangingPunct="0">
        <a:spcBef>
          <a:spcPct val="0"/>
        </a:spcBef>
        <a:spcAft>
          <a:spcPct val="0"/>
        </a:spcAft>
        <a:defRPr sz="4400">
          <a:solidFill>
            <a:srgbClr val="990000"/>
          </a:solidFill>
          <a:latin typeface="BakerSignet BT Roman" pitchFamily="34" charset="0"/>
        </a:defRPr>
      </a:lvl3pPr>
      <a:lvl4pPr algn="l" rtl="0" eaLnBrk="0" fontAlgn="base" hangingPunct="0">
        <a:spcBef>
          <a:spcPct val="0"/>
        </a:spcBef>
        <a:spcAft>
          <a:spcPct val="0"/>
        </a:spcAft>
        <a:defRPr sz="4400">
          <a:solidFill>
            <a:srgbClr val="990000"/>
          </a:solidFill>
          <a:latin typeface="BakerSignet BT Roman" pitchFamily="34" charset="0"/>
        </a:defRPr>
      </a:lvl4pPr>
      <a:lvl5pPr algn="l" rtl="0" eaLnBrk="0" fontAlgn="base" hangingPunct="0">
        <a:spcBef>
          <a:spcPct val="0"/>
        </a:spcBef>
        <a:spcAft>
          <a:spcPct val="0"/>
        </a:spcAft>
        <a:defRPr sz="4400">
          <a:solidFill>
            <a:srgbClr val="990000"/>
          </a:solidFill>
          <a:latin typeface="BakerSignet BT Roman" pitchFamily="34" charset="0"/>
        </a:defRPr>
      </a:lvl5pPr>
      <a:lvl6pPr marL="457200" algn="l" rtl="0" fontAlgn="base">
        <a:spcBef>
          <a:spcPct val="0"/>
        </a:spcBef>
        <a:spcAft>
          <a:spcPct val="0"/>
        </a:spcAft>
        <a:defRPr sz="4400">
          <a:solidFill>
            <a:srgbClr val="990000"/>
          </a:solidFill>
          <a:latin typeface="BakerSignet BT Roman" pitchFamily="34" charset="0"/>
        </a:defRPr>
      </a:lvl6pPr>
      <a:lvl7pPr marL="914400" algn="l" rtl="0" fontAlgn="base">
        <a:spcBef>
          <a:spcPct val="0"/>
        </a:spcBef>
        <a:spcAft>
          <a:spcPct val="0"/>
        </a:spcAft>
        <a:defRPr sz="4400">
          <a:solidFill>
            <a:srgbClr val="990000"/>
          </a:solidFill>
          <a:latin typeface="BakerSignet BT Roman" pitchFamily="34" charset="0"/>
        </a:defRPr>
      </a:lvl7pPr>
      <a:lvl8pPr marL="1371600" algn="l" rtl="0" fontAlgn="base">
        <a:spcBef>
          <a:spcPct val="0"/>
        </a:spcBef>
        <a:spcAft>
          <a:spcPct val="0"/>
        </a:spcAft>
        <a:defRPr sz="4400">
          <a:solidFill>
            <a:srgbClr val="990000"/>
          </a:solidFill>
          <a:latin typeface="BakerSignet BT Roman" pitchFamily="34" charset="0"/>
        </a:defRPr>
      </a:lvl8pPr>
      <a:lvl9pPr marL="1828800" algn="l" rtl="0" fontAlgn="base">
        <a:spcBef>
          <a:spcPct val="0"/>
        </a:spcBef>
        <a:spcAft>
          <a:spcPct val="0"/>
        </a:spcAft>
        <a:defRPr sz="4400">
          <a:solidFill>
            <a:srgbClr val="990000"/>
          </a:solidFill>
          <a:latin typeface="BakerSignet BT Roman" pitchFamily="34" charset="0"/>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anose="05000000000000000000" pitchFamily="2" charset="2"/>
        <a:buChar char="v"/>
        <a:defRPr sz="2600">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v"/>
        <a:defRPr sz="2300">
          <a:solidFill>
            <a:schemeClr val="tx1"/>
          </a:solidFill>
          <a:latin typeface="+mn-lt"/>
        </a:defRPr>
      </a:lvl3pPr>
      <a:lvl4pPr marL="1600200" indent="-228600" algn="l" rtl="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mn-lt"/>
        </a:defRPr>
      </a:lvl4pPr>
      <a:lvl5pPr marL="2057400" indent="-228600" algn="l" rtl="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mn-lt"/>
        </a:defRPr>
      </a:lvl5pPr>
      <a:lvl6pPr marL="2514600" indent="-228600" algn="l" rtl="0" fontAlgn="base">
        <a:spcBef>
          <a:spcPct val="20000"/>
        </a:spcBef>
        <a:spcAft>
          <a:spcPct val="0"/>
        </a:spcAft>
        <a:buClr>
          <a:schemeClr val="tx1"/>
        </a:buClr>
        <a:buFont typeface="Wingdings" pitchFamily="2" charset="2"/>
        <a:buChar char="v"/>
        <a:defRPr sz="2000">
          <a:solidFill>
            <a:schemeClr val="tx1"/>
          </a:solidFill>
          <a:latin typeface="+mn-lt"/>
        </a:defRPr>
      </a:lvl6pPr>
      <a:lvl7pPr marL="2971800" indent="-228600" algn="l" rtl="0" fontAlgn="base">
        <a:spcBef>
          <a:spcPct val="20000"/>
        </a:spcBef>
        <a:spcAft>
          <a:spcPct val="0"/>
        </a:spcAft>
        <a:buClr>
          <a:schemeClr val="tx1"/>
        </a:buClr>
        <a:buFont typeface="Wingdings" pitchFamily="2" charset="2"/>
        <a:buChar char="v"/>
        <a:defRPr sz="2000">
          <a:solidFill>
            <a:schemeClr val="tx1"/>
          </a:solidFill>
          <a:latin typeface="+mn-lt"/>
        </a:defRPr>
      </a:lvl7pPr>
      <a:lvl8pPr marL="3429000" indent="-228600" algn="l" rtl="0" fontAlgn="base">
        <a:spcBef>
          <a:spcPct val="20000"/>
        </a:spcBef>
        <a:spcAft>
          <a:spcPct val="0"/>
        </a:spcAft>
        <a:buClr>
          <a:schemeClr val="tx1"/>
        </a:buClr>
        <a:buFont typeface="Wingdings" pitchFamily="2" charset="2"/>
        <a:buChar char="v"/>
        <a:defRPr sz="2000">
          <a:solidFill>
            <a:schemeClr val="tx1"/>
          </a:solidFill>
          <a:latin typeface="+mn-lt"/>
        </a:defRPr>
      </a:lvl8pPr>
      <a:lvl9pPr marL="3886200" indent="-228600" algn="l" rtl="0" fontAlgn="base">
        <a:spcBef>
          <a:spcPct val="20000"/>
        </a:spcBef>
        <a:spcAft>
          <a:spcPct val="0"/>
        </a:spcAft>
        <a:buClr>
          <a:schemeClr val="tx1"/>
        </a:buClr>
        <a:buFont typeface="Wingdings" pitchFamily="2" charset="2"/>
        <a:buChar char="v"/>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hyperlink" Target="https://finance.yahoo.com/news/15-biggest-companies-hacked-173043357.html" TargetMode="External"/><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hyperlink" Target="https://www.cnbc.com/2019/12/23/the-10-biggest-data-hacks-of-the-decade.html" TargetMode="External"/><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hisperlab.org/blog/2019/Online-Voting-Proxying-Comes-to-Canada" TargetMode="Externa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hyperlink" Target="https://whisperlab.org/ontario-online.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lections.bc.ca/docs/recommendations-report.pdf" TargetMode="External"/><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www.ourcommons.ca/DocumentViewer/en/42-1/ERRE/report-3/page-267"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media.carnegie.org/filer_public/34/9d/349d3207-d994-4838-8b79-5f8d88e0e412/nas_report.pdf"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hyperlink" Target="https://www.oipc.nl.ca/pdfs/InternetVoting%E2%80%93PrivacyAndSecurityRisks.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2514600" y="3810000"/>
            <a:ext cx="7696200" cy="1219200"/>
          </a:xfrm>
        </p:spPr>
        <p:txBody>
          <a:bodyPr/>
          <a:lstStyle/>
          <a:p>
            <a:pPr marL="177800" eaLnBrk="1" hangingPunct="1">
              <a:spcAft>
                <a:spcPct val="40000"/>
              </a:spcAft>
            </a:pPr>
            <a:r>
              <a:rPr lang="en-US" altLang="en-US" sz="3500" dirty="0" smtClean="0">
                <a:solidFill>
                  <a:srgbClr val="990000"/>
                </a:solidFill>
                <a:latin typeface="Franklin Gothic Medium" panose="020B0603020102020204" pitchFamily="34" charset="0"/>
              </a:rPr>
              <a:t> Internet Voting: Some Considerations </a:t>
            </a:r>
            <a:endParaRPr lang="en-US" altLang="en-US" sz="3500" dirty="0">
              <a:solidFill>
                <a:srgbClr val="990000"/>
              </a:solidFill>
              <a:latin typeface="Franklin Gothic Medium" panose="020B0603020102020204" pitchFamily="34" charset="0"/>
            </a:endParaRPr>
          </a:p>
        </p:txBody>
      </p:sp>
      <p:pic>
        <p:nvPicPr>
          <p:cNvPr id="3075" name="Picture 65" descr="OIPC Logo Colo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55676"/>
            <a:ext cx="547370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69"/>
          <p:cNvSpPr>
            <a:spLocks noChangeArrowheads="1"/>
          </p:cNvSpPr>
          <p:nvPr/>
        </p:nvSpPr>
        <p:spPr bwMode="auto">
          <a:xfrm>
            <a:off x="5257800" y="4898572"/>
            <a:ext cx="4876800" cy="587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177800" eaLnBrk="0" hangingPunct="0">
              <a:spcBef>
                <a:spcPct val="20000"/>
              </a:spcBef>
              <a:buClr>
                <a:schemeClr val="tx1"/>
              </a:buClr>
              <a:buFont typeface="Wingdings" panose="05000000000000000000" pitchFamily="2" charset="2"/>
              <a:buChar char="v"/>
              <a:defRPr sz="2800">
                <a:solidFill>
                  <a:schemeClr val="tx1"/>
                </a:solidFill>
                <a:latin typeface="BakerSignet BT Roman" pitchFamily="34" charset="0"/>
              </a:defRPr>
            </a:lvl1pPr>
            <a:lvl2pPr marL="742950" indent="-285750" eaLnBrk="0" hangingPunct="0">
              <a:spcBef>
                <a:spcPct val="20000"/>
              </a:spcBef>
              <a:buClr>
                <a:schemeClr val="tx1"/>
              </a:buClr>
              <a:buFont typeface="Wingdings" panose="05000000000000000000" pitchFamily="2" charset="2"/>
              <a:buChar char="v"/>
              <a:defRPr sz="2600">
                <a:solidFill>
                  <a:schemeClr val="tx1"/>
                </a:solidFill>
                <a:latin typeface="BakerSignet BT Roman" pitchFamily="34" charset="0"/>
              </a:defRPr>
            </a:lvl2pPr>
            <a:lvl3pPr marL="1143000" indent="-228600" eaLnBrk="0" hangingPunct="0">
              <a:spcBef>
                <a:spcPct val="20000"/>
              </a:spcBef>
              <a:buClr>
                <a:schemeClr val="tx1"/>
              </a:buClr>
              <a:buFont typeface="Wingdings" panose="05000000000000000000" pitchFamily="2" charset="2"/>
              <a:buChar char="v"/>
              <a:defRPr sz="2300">
                <a:solidFill>
                  <a:schemeClr val="tx1"/>
                </a:solidFill>
                <a:latin typeface="BakerSignet BT Roman" pitchFamily="34" charset="0"/>
              </a:defRPr>
            </a:lvl3pPr>
            <a:lvl4pPr marL="1600200" indent="-228600" eaLnBrk="0" hangingPunct="0">
              <a:spcBef>
                <a:spcPct val="20000"/>
              </a:spcBef>
              <a:buClr>
                <a:schemeClr val="tx1"/>
              </a:buClr>
              <a:buFont typeface="Wingdings" panose="05000000000000000000" pitchFamily="2" charset="2"/>
              <a:buChar char="v"/>
              <a:defRPr sz="2000">
                <a:solidFill>
                  <a:schemeClr val="tx1"/>
                </a:solidFill>
                <a:latin typeface="BakerSignet BT Roman" pitchFamily="34" charset="0"/>
              </a:defRPr>
            </a:lvl4pPr>
            <a:lvl5pPr marL="2057400" indent="-228600" eaLnBrk="0" hangingPunct="0">
              <a:spcBef>
                <a:spcPct val="20000"/>
              </a:spcBef>
              <a:buClr>
                <a:schemeClr val="tx1"/>
              </a:buClr>
              <a:buFont typeface="Wingdings" panose="05000000000000000000" pitchFamily="2" charset="2"/>
              <a:buChar char="v"/>
              <a:defRPr sz="2000">
                <a:solidFill>
                  <a:schemeClr val="tx1"/>
                </a:solidFill>
                <a:latin typeface="BakerSignet BT Roman" pitchFamily="34" charset="0"/>
              </a:defRPr>
            </a:lvl5pPr>
            <a:lvl6pPr marL="2514600" indent="-22860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BakerSignet BT Roman" pitchFamily="34" charset="0"/>
              </a:defRPr>
            </a:lvl6pPr>
            <a:lvl7pPr marL="2971800" indent="-22860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BakerSignet BT Roman" pitchFamily="34" charset="0"/>
              </a:defRPr>
            </a:lvl7pPr>
            <a:lvl8pPr marL="3429000" indent="-22860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BakerSignet BT Roman" pitchFamily="34" charset="0"/>
              </a:defRPr>
            </a:lvl8pPr>
            <a:lvl9pPr marL="3886200" indent="-228600" eaLnBrk="0" fontAlgn="base" hangingPunct="0">
              <a:spcBef>
                <a:spcPct val="20000"/>
              </a:spcBef>
              <a:spcAft>
                <a:spcPct val="0"/>
              </a:spcAft>
              <a:buClr>
                <a:schemeClr val="tx1"/>
              </a:buClr>
              <a:buFont typeface="Wingdings" panose="05000000000000000000" pitchFamily="2" charset="2"/>
              <a:buChar char="v"/>
              <a:defRPr sz="2000">
                <a:solidFill>
                  <a:schemeClr val="tx1"/>
                </a:solidFill>
                <a:latin typeface="BakerSignet BT Roman" pitchFamily="34" charset="0"/>
              </a:defRPr>
            </a:lvl9pPr>
          </a:lstStyle>
          <a:p>
            <a:pPr algn="r" defTabSz="914400" eaLnBrk="1" fontAlgn="base" hangingPunct="1">
              <a:spcBef>
                <a:spcPts val="0"/>
              </a:spcBef>
              <a:spcAft>
                <a:spcPts val="300"/>
              </a:spcAft>
              <a:buClr>
                <a:srgbClr val="000000"/>
              </a:buClr>
              <a:buNone/>
            </a:pPr>
            <a:r>
              <a:rPr lang="en-US" altLang="en-US" sz="2000" b="1" dirty="0" smtClean="0">
                <a:solidFill>
                  <a:srgbClr val="990000"/>
                </a:solidFill>
                <a:latin typeface="Franklin Gothic Book" panose="020B0503020102020204" pitchFamily="34" charset="0"/>
              </a:rPr>
              <a:t>Sean Murray</a:t>
            </a:r>
          </a:p>
          <a:p>
            <a:pPr algn="r" defTabSz="914400" eaLnBrk="1" fontAlgn="base" hangingPunct="1">
              <a:spcBef>
                <a:spcPts val="0"/>
              </a:spcBef>
              <a:spcAft>
                <a:spcPts val="300"/>
              </a:spcAft>
              <a:buClr>
                <a:srgbClr val="000000"/>
              </a:buClr>
              <a:buNone/>
            </a:pPr>
            <a:r>
              <a:rPr lang="en-US" altLang="en-US" sz="2000" b="1" dirty="0" smtClean="0">
                <a:solidFill>
                  <a:srgbClr val="990000"/>
                </a:solidFill>
                <a:latin typeface="Franklin Gothic Book" panose="020B0503020102020204" pitchFamily="34" charset="0"/>
              </a:rPr>
              <a:t>November 5. 2021</a:t>
            </a:r>
          </a:p>
        </p:txBody>
      </p:sp>
    </p:spTree>
    <p:extLst>
      <p:ext uri="{BB962C8B-B14F-4D97-AF65-F5344CB8AC3E}">
        <p14:creationId xmlns:p14="http://schemas.microsoft.com/office/powerpoint/2010/main" val="248605436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42" y="846881"/>
            <a:ext cx="9603275" cy="584877"/>
          </a:xfrm>
        </p:spPr>
        <p:txBody>
          <a:bodyPr/>
          <a:lstStyle/>
          <a:p>
            <a:endParaRPr lang="en-US" dirty="0"/>
          </a:p>
        </p:txBody>
      </p:sp>
      <p:pic>
        <p:nvPicPr>
          <p:cNvPr id="3" name="Picture 2" descr="20211012_14334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287379" y="0"/>
            <a:ext cx="9914021" cy="6148137"/>
          </a:xfrm>
          <a:prstGeom prst="rect">
            <a:avLst/>
          </a:prstGeom>
        </p:spPr>
      </p:pic>
    </p:spTree>
    <p:extLst>
      <p:ext uri="{BB962C8B-B14F-4D97-AF65-F5344CB8AC3E}">
        <p14:creationId xmlns:p14="http://schemas.microsoft.com/office/powerpoint/2010/main" val="1363702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20211012_14351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rot="10800000">
            <a:off x="1046744" y="0"/>
            <a:ext cx="10431379" cy="6160166"/>
          </a:xfrm>
          <a:prstGeom prst="rect">
            <a:avLst/>
          </a:prstGeom>
        </p:spPr>
      </p:pic>
    </p:spTree>
    <p:extLst>
      <p:ext uri="{BB962C8B-B14F-4D97-AF65-F5344CB8AC3E}">
        <p14:creationId xmlns:p14="http://schemas.microsoft.com/office/powerpoint/2010/main" val="2585571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010112"/>
            <a:ext cx="9603275" cy="1049235"/>
          </a:xfrm>
        </p:spPr>
        <p:txBody>
          <a:bodyPr/>
          <a:lstStyle/>
          <a:p>
            <a:r>
              <a:rPr lang="en-US" dirty="0" smtClean="0"/>
              <a:t>Today We’re going to talk about …</a:t>
            </a:r>
            <a:endParaRPr lang="en-US" dirty="0"/>
          </a:p>
        </p:txBody>
      </p:sp>
      <p:sp>
        <p:nvSpPr>
          <p:cNvPr id="3" name="Content Placeholder 2"/>
          <p:cNvSpPr>
            <a:spLocks noGrp="1"/>
          </p:cNvSpPr>
          <p:nvPr>
            <p:ph idx="1"/>
          </p:nvPr>
        </p:nvSpPr>
        <p:spPr>
          <a:xfrm>
            <a:off x="1451579" y="1884784"/>
            <a:ext cx="9603275" cy="4077477"/>
          </a:xfrm>
        </p:spPr>
        <p:txBody>
          <a:bodyPr>
            <a:normAutofit fontScale="92500" lnSpcReduction="10000"/>
          </a:bodyPr>
          <a:lstStyle/>
          <a:p>
            <a:r>
              <a:rPr lang="en-US" dirty="0" smtClean="0"/>
              <a:t>The Secret Ballot:  What is it, and why is it important?</a:t>
            </a:r>
          </a:p>
          <a:p>
            <a:r>
              <a:rPr lang="en-US" dirty="0" smtClean="0"/>
              <a:t>Online voting:  The Catch-22 </a:t>
            </a:r>
          </a:p>
          <a:p>
            <a:r>
              <a:rPr lang="en-US" dirty="0" smtClean="0"/>
              <a:t>Case Studies: District of Columbia mock election via internet voting &amp; the first comprehensive study of online voting in Ontario</a:t>
            </a:r>
          </a:p>
          <a:p>
            <a:r>
              <a:rPr lang="en-US" dirty="0" smtClean="0"/>
              <a:t>Who else has studied the security of online voting? What have they found?</a:t>
            </a:r>
          </a:p>
          <a:p>
            <a:r>
              <a:rPr lang="en-US" dirty="0" smtClean="0"/>
              <a:t>Does online voting increase voter turnout?</a:t>
            </a:r>
          </a:p>
          <a:p>
            <a:r>
              <a:rPr lang="en-US" dirty="0" smtClean="0"/>
              <a:t>Does online voting comply with ATIPPA, 2015? A policy framework to consider the merits of online voting.</a:t>
            </a:r>
          </a:p>
          <a:p>
            <a:r>
              <a:rPr lang="en-US" dirty="0" smtClean="0"/>
              <a:t>Other considerations (voter engagement; pandemic voting, why is internet voting “</a:t>
            </a:r>
            <a:r>
              <a:rPr lang="en-US" dirty="0" err="1" smtClean="0"/>
              <a:t>okayish</a:t>
            </a:r>
            <a:r>
              <a:rPr lang="en-US" dirty="0" smtClean="0"/>
              <a:t>” sometimes and not others, what is “appropriate technology” etc.)</a:t>
            </a:r>
          </a:p>
          <a:p>
            <a:endParaRPr lang="en-US" dirty="0" smtClean="0"/>
          </a:p>
          <a:p>
            <a:endParaRPr lang="en-US" dirty="0"/>
          </a:p>
        </p:txBody>
      </p:sp>
    </p:spTree>
    <p:extLst>
      <p:ext uri="{BB962C8B-B14F-4D97-AF65-F5344CB8AC3E}">
        <p14:creationId xmlns:p14="http://schemas.microsoft.com/office/powerpoint/2010/main" val="2066903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7278"/>
          <a:stretch/>
        </p:blipFill>
        <p:spPr>
          <a:xfrm>
            <a:off x="2286000" y="2369975"/>
            <a:ext cx="7620000" cy="3681573"/>
          </a:xfrm>
          <a:prstGeom prst="rect">
            <a:avLst/>
          </a:prstGeom>
        </p:spPr>
      </p:pic>
      <p:sp>
        <p:nvSpPr>
          <p:cNvPr id="3" name="Rectangle 2"/>
          <p:cNvSpPr/>
          <p:nvPr/>
        </p:nvSpPr>
        <p:spPr>
          <a:xfrm>
            <a:off x="2286000" y="839756"/>
            <a:ext cx="7620000" cy="1477328"/>
          </a:xfrm>
          <a:prstGeom prst="rect">
            <a:avLst/>
          </a:prstGeom>
        </p:spPr>
        <p:txBody>
          <a:bodyPr wrap="square">
            <a:spAutoFit/>
          </a:bodyPr>
          <a:lstStyle/>
          <a:p>
            <a:r>
              <a:rPr lang="en-US" dirty="0"/>
              <a:t>The first general election took place in the fall of 1832. There was no secret ballot. Individuals had to declare their vote in public at a polling station. This left voters vulnerable to intimidation or bribery. Fish merchants, clergy and others could easily use their influence to affect election outcomes</a:t>
            </a:r>
            <a:r>
              <a:rPr lang="en-US" dirty="0" smtClean="0"/>
              <a:t>.</a:t>
            </a:r>
          </a:p>
          <a:p>
            <a:pPr algn="r"/>
            <a:r>
              <a:rPr lang="en-US" dirty="0"/>
              <a:t>https://www.heritage.nf.ca/articles/politics/history-of-vote.php</a:t>
            </a:r>
          </a:p>
        </p:txBody>
      </p:sp>
    </p:spTree>
    <p:extLst>
      <p:ext uri="{BB962C8B-B14F-4D97-AF65-F5344CB8AC3E}">
        <p14:creationId xmlns:p14="http://schemas.microsoft.com/office/powerpoint/2010/main" val="3839097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Secret Ballot – an Innovation in Democracy</a:t>
            </a:r>
            <a:endParaRPr lang="en-US" dirty="0"/>
          </a:p>
        </p:txBody>
      </p:sp>
      <p:sp>
        <p:nvSpPr>
          <p:cNvPr id="3" name="Content Placeholder 2"/>
          <p:cNvSpPr>
            <a:spLocks noGrp="1"/>
          </p:cNvSpPr>
          <p:nvPr>
            <p:ph idx="1"/>
          </p:nvPr>
        </p:nvSpPr>
        <p:spPr/>
        <p:txBody>
          <a:bodyPr>
            <a:normAutofit/>
          </a:bodyPr>
          <a:lstStyle/>
          <a:p>
            <a:r>
              <a:rPr lang="en-US" sz="2800" dirty="0" smtClean="0"/>
              <a:t>It was first introduced in Newfoundland in 1887. Prior to that, elections had been marked by violence, controversy, and disputes over election outcomes.</a:t>
            </a:r>
          </a:p>
          <a:p>
            <a:r>
              <a:rPr lang="en-US" sz="2800" dirty="0" smtClean="0"/>
              <a:t>Since the late 19</a:t>
            </a:r>
            <a:r>
              <a:rPr lang="en-US" sz="2800" baseline="30000" dirty="0" smtClean="0"/>
              <a:t>th</a:t>
            </a:r>
            <a:r>
              <a:rPr lang="en-US" sz="2800" dirty="0" smtClean="0"/>
              <a:t> century, the secret ballot has been accepted throughout democracies around the world as a fundamental element of the electoral process.</a:t>
            </a:r>
            <a:endParaRPr lang="en-US" sz="2800" dirty="0"/>
          </a:p>
        </p:txBody>
      </p:sp>
    </p:spTree>
    <p:extLst>
      <p:ext uri="{BB962C8B-B14F-4D97-AF65-F5344CB8AC3E}">
        <p14:creationId xmlns:p14="http://schemas.microsoft.com/office/powerpoint/2010/main" val="2948313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Verifiability and Anonymity – the two key ingredients of the secret ballot</a:t>
            </a:r>
            <a:endParaRPr lang="en-US" dirty="0"/>
          </a:p>
        </p:txBody>
      </p:sp>
      <p:sp>
        <p:nvSpPr>
          <p:cNvPr id="3" name="Content Placeholder 2"/>
          <p:cNvSpPr>
            <a:spLocks noGrp="1"/>
          </p:cNvSpPr>
          <p:nvPr>
            <p:ph idx="1"/>
          </p:nvPr>
        </p:nvSpPr>
        <p:spPr>
          <a:xfrm>
            <a:off x="905164" y="2015732"/>
            <a:ext cx="10631053" cy="3450613"/>
          </a:xfrm>
        </p:spPr>
        <p:txBody>
          <a:bodyPr>
            <a:normAutofit fontScale="92500" lnSpcReduction="20000"/>
          </a:bodyPr>
          <a:lstStyle/>
          <a:p>
            <a:r>
              <a:rPr lang="en-US" sz="2800" dirty="0" smtClean="0"/>
              <a:t>Verifiability means there is a way to verify that you are an eligible voter, and that the vote you cast is your own vote, </a:t>
            </a:r>
            <a:r>
              <a:rPr lang="en-US" sz="2800" dirty="0" smtClean="0"/>
              <a:t>accurately recording</a:t>
            </a:r>
            <a:r>
              <a:rPr lang="en-US" sz="2800" dirty="0" smtClean="0"/>
              <a:t> </a:t>
            </a:r>
            <a:r>
              <a:rPr lang="en-US" sz="2800" dirty="0" smtClean="0"/>
              <a:t>your </a:t>
            </a:r>
            <a:r>
              <a:rPr lang="en-US" sz="2800" dirty="0" smtClean="0"/>
              <a:t>choice</a:t>
            </a:r>
            <a:r>
              <a:rPr lang="en-US" sz="2800" dirty="0" smtClean="0"/>
              <a:t>. </a:t>
            </a:r>
            <a:r>
              <a:rPr lang="en-US" sz="2800" dirty="0" smtClean="0"/>
              <a:t>In-person, paper ballot voting ensures this when you are checked against the voters list, given a ballot, go behind a partition to mark it, and place it in the box, all under the supervision of an election official, who cannot see how you have </a:t>
            </a:r>
            <a:r>
              <a:rPr lang="en-US" sz="2800" dirty="0" smtClean="0"/>
              <a:t>voted</a:t>
            </a:r>
            <a:r>
              <a:rPr lang="en-US" sz="2800" dirty="0"/>
              <a:t>.</a:t>
            </a:r>
            <a:endParaRPr lang="en-US" sz="2800" dirty="0" smtClean="0"/>
          </a:p>
          <a:p>
            <a:r>
              <a:rPr lang="en-US" sz="2800" dirty="0" smtClean="0"/>
              <a:t>Anonymity means that once the ballot goes in the box, there is no way to trace it back to you personally. </a:t>
            </a:r>
          </a:p>
        </p:txBody>
      </p:sp>
    </p:spTree>
    <p:extLst>
      <p:ext uri="{BB962C8B-B14F-4D97-AF65-F5344CB8AC3E}">
        <p14:creationId xmlns:p14="http://schemas.microsoft.com/office/powerpoint/2010/main" val="12096319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shopping online isn’t anonymous</a:t>
            </a:r>
            <a:endParaRPr lang="en-US" dirty="0"/>
          </a:p>
        </p:txBody>
      </p:sp>
      <p:sp>
        <p:nvSpPr>
          <p:cNvPr id="3" name="Content Placeholder 2"/>
          <p:cNvSpPr>
            <a:spLocks noGrp="1"/>
          </p:cNvSpPr>
          <p:nvPr>
            <p:ph idx="1"/>
          </p:nvPr>
        </p:nvSpPr>
        <p:spPr/>
        <p:txBody>
          <a:bodyPr>
            <a:normAutofit/>
          </a:bodyPr>
          <a:lstStyle/>
          <a:p>
            <a:r>
              <a:rPr lang="en-US" sz="2800" dirty="0" smtClean="0"/>
              <a:t>In shopping online, there is a record of the transaction at both ends – what did you buy, what did you pay for it, etc. You have a receipt – a record that the money left your account and was received by the vendor, who has your name and credit card information. It’s fully verifiable, but it’s not anonymous – commercial transactions don’t work that way.</a:t>
            </a:r>
          </a:p>
        </p:txBody>
      </p:sp>
    </p:spTree>
    <p:extLst>
      <p:ext uri="{BB962C8B-B14F-4D97-AF65-F5344CB8AC3E}">
        <p14:creationId xmlns:p14="http://schemas.microsoft.com/office/powerpoint/2010/main" val="1702594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secret ballot means there should be no Record that ties your vote to you</a:t>
            </a:r>
            <a:endParaRPr lang="en-US" dirty="0"/>
          </a:p>
        </p:txBody>
      </p:sp>
      <p:sp>
        <p:nvSpPr>
          <p:cNvPr id="3" name="Content Placeholder 2"/>
          <p:cNvSpPr>
            <a:spLocks noGrp="1"/>
          </p:cNvSpPr>
          <p:nvPr>
            <p:ph idx="1"/>
          </p:nvPr>
        </p:nvSpPr>
        <p:spPr>
          <a:xfrm>
            <a:off x="1101013" y="2015732"/>
            <a:ext cx="10338318" cy="3927868"/>
          </a:xfrm>
        </p:spPr>
        <p:txBody>
          <a:bodyPr>
            <a:noAutofit/>
          </a:bodyPr>
          <a:lstStyle/>
          <a:p>
            <a:r>
              <a:rPr lang="en-US" sz="2400" dirty="0" smtClean="0"/>
              <a:t>An internet voting system can be verifiable. It can be designed to prevent fraud by making sure that the vote you entered on your home computer, laptop, or smart phone is the same vote that is tallied in the voting system’s database. In order to do that, there has to be an electronic trail of breadcrumbs, leading back to you. It can’t be completely anonymous. </a:t>
            </a:r>
          </a:p>
          <a:p>
            <a:r>
              <a:rPr lang="en-US" sz="2400" dirty="0" smtClean="0"/>
              <a:t>An internet voting system can be completely anonymous, but in doing so, it can’t be verifiable. If it’s completely anonymous, there is no way to reconnect you to your voting choice. That means it is no longer verifiable.</a:t>
            </a:r>
            <a:endParaRPr lang="en-US" sz="2400" dirty="0"/>
          </a:p>
        </p:txBody>
      </p:sp>
    </p:spTree>
    <p:extLst>
      <p:ext uri="{BB962C8B-B14F-4D97-AF65-F5344CB8AC3E}">
        <p14:creationId xmlns:p14="http://schemas.microsoft.com/office/powerpoint/2010/main" val="3917132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 Can’t fly on one wing</a:t>
            </a:r>
            <a:endParaRPr lang="en-US" dirty="0"/>
          </a:p>
        </p:txBody>
      </p:sp>
      <p:pic>
        <p:nvPicPr>
          <p:cNvPr id="4" name="Content Placeholder 3" descr="Photo of Yellow and Blue Macaw With One Wing Open Perched ..."/>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5934" y="2016125"/>
            <a:ext cx="5174457" cy="3449638"/>
          </a:xfrm>
        </p:spPr>
      </p:pic>
    </p:spTree>
    <p:extLst>
      <p:ext uri="{BB962C8B-B14F-4D97-AF65-F5344CB8AC3E}">
        <p14:creationId xmlns:p14="http://schemas.microsoft.com/office/powerpoint/2010/main" val="40454835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much would you wager that your smart phone, laptop or tablet are Secure?</a:t>
            </a:r>
            <a:endParaRPr lang="en-US" dirty="0"/>
          </a:p>
        </p:txBody>
      </p:sp>
      <p:sp>
        <p:nvSpPr>
          <p:cNvPr id="3" name="Content Placeholder 2"/>
          <p:cNvSpPr>
            <a:spLocks noGrp="1"/>
          </p:cNvSpPr>
          <p:nvPr>
            <p:ph idx="1"/>
          </p:nvPr>
        </p:nvSpPr>
        <p:spPr>
          <a:xfrm>
            <a:off x="1451579" y="2538246"/>
            <a:ext cx="9603275" cy="3450613"/>
          </a:xfrm>
        </p:spPr>
        <p:txBody>
          <a:bodyPr>
            <a:normAutofit fontScale="92500" lnSpcReduction="20000"/>
          </a:bodyPr>
          <a:lstStyle/>
          <a:p>
            <a:pPr marL="0" indent="0">
              <a:buNone/>
            </a:pPr>
            <a:endParaRPr lang="en-US" dirty="0"/>
          </a:p>
          <a:p>
            <a:endParaRPr lang="en-US" dirty="0" smtClean="0"/>
          </a:p>
          <a:p>
            <a:endParaRPr lang="en-US" dirty="0"/>
          </a:p>
          <a:p>
            <a:endParaRPr lang="en-US" dirty="0" smtClean="0"/>
          </a:p>
          <a:p>
            <a:pPr marL="0" indent="0">
              <a:buNone/>
            </a:pPr>
            <a:r>
              <a:rPr lang="en-US" sz="2600" dirty="0" smtClean="0"/>
              <a:t>When it comes to security and privacy breaches, even the biggest companies in the world know it’s a case of when, not if, they experience a major breach, whether as a result of a malicious hack or simply an undiscovered bug. Not all breaches are actually discovered.</a:t>
            </a:r>
            <a:endParaRPr lang="en-US" sz="2600" dirty="0"/>
          </a:p>
        </p:txBody>
      </p:sp>
      <p:pic>
        <p:nvPicPr>
          <p:cNvPr id="4" name="Picture 3"/>
          <p:cNvPicPr>
            <a:picLocks noChangeAspect="1"/>
          </p:cNvPicPr>
          <p:nvPr/>
        </p:nvPicPr>
        <p:blipFill>
          <a:blip r:embed="rId3"/>
          <a:stretch>
            <a:fillRect/>
          </a:stretch>
        </p:blipFill>
        <p:spPr>
          <a:xfrm>
            <a:off x="4861346" y="2049066"/>
            <a:ext cx="2143125" cy="2143125"/>
          </a:xfrm>
          <a:prstGeom prst="rect">
            <a:avLst/>
          </a:prstGeom>
        </p:spPr>
      </p:pic>
      <p:pic>
        <p:nvPicPr>
          <p:cNvPr id="5" name="Picture 4"/>
          <p:cNvPicPr>
            <a:picLocks noChangeAspect="1"/>
          </p:cNvPicPr>
          <p:nvPr/>
        </p:nvPicPr>
        <p:blipFill>
          <a:blip r:embed="rId4"/>
          <a:stretch>
            <a:fillRect/>
          </a:stretch>
        </p:blipFill>
        <p:spPr>
          <a:xfrm>
            <a:off x="1451579" y="2249092"/>
            <a:ext cx="2619375" cy="1743075"/>
          </a:xfrm>
          <a:prstGeom prst="rect">
            <a:avLst/>
          </a:prstGeom>
        </p:spPr>
      </p:pic>
      <p:pic>
        <p:nvPicPr>
          <p:cNvPr id="6" name="Picture 5"/>
          <p:cNvPicPr>
            <a:picLocks noChangeAspect="1"/>
          </p:cNvPicPr>
          <p:nvPr/>
        </p:nvPicPr>
        <p:blipFill>
          <a:blip r:embed="rId5"/>
          <a:stretch>
            <a:fillRect/>
          </a:stretch>
        </p:blipFill>
        <p:spPr>
          <a:xfrm>
            <a:off x="7794863" y="2215756"/>
            <a:ext cx="2524125" cy="1809750"/>
          </a:xfrm>
          <a:prstGeom prst="rect">
            <a:avLst/>
          </a:prstGeom>
        </p:spPr>
      </p:pic>
    </p:spTree>
    <p:extLst>
      <p:ext uri="{BB962C8B-B14F-4D97-AF65-F5344CB8AC3E}">
        <p14:creationId xmlns:p14="http://schemas.microsoft.com/office/powerpoint/2010/main" val="438330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128" y="804519"/>
            <a:ext cx="10795518" cy="1049235"/>
          </a:xfrm>
        </p:spPr>
        <p:txBody>
          <a:bodyPr>
            <a:normAutofit/>
          </a:bodyPr>
          <a:lstStyle/>
          <a:p>
            <a:r>
              <a:rPr lang="en-US" sz="4000" dirty="0" smtClean="0"/>
              <a:t>Every Company gets hacked eventually</a:t>
            </a:r>
            <a:r>
              <a:rPr lang="en-US" dirty="0"/>
              <a:t/>
            </a:r>
            <a:br>
              <a:rPr lang="en-US" dirty="0"/>
            </a:br>
            <a:r>
              <a:rPr lang="en-US" sz="1000" dirty="0" smtClean="0"/>
              <a:t>Sources: </a:t>
            </a:r>
            <a:r>
              <a:rPr lang="en-US" sz="1000" dirty="0">
                <a:hlinkClick r:id="rId3"/>
              </a:rPr>
              <a:t>https://</a:t>
            </a:r>
            <a:r>
              <a:rPr lang="en-US" sz="1000" dirty="0" smtClean="0">
                <a:hlinkClick r:id="rId3"/>
              </a:rPr>
              <a:t>finance.yahoo.com/news/15-biggest-companies-hacked-173043357.html</a:t>
            </a:r>
            <a:r>
              <a:rPr lang="en-US" sz="1000" dirty="0"/>
              <a:t/>
            </a:r>
            <a:br>
              <a:rPr lang="en-US" sz="1000" dirty="0"/>
            </a:br>
            <a:r>
              <a:rPr lang="en-US" sz="1000" dirty="0">
                <a:hlinkClick r:id="rId4"/>
              </a:rPr>
              <a:t>https://</a:t>
            </a:r>
            <a:r>
              <a:rPr lang="en-US" sz="1000" dirty="0" smtClean="0">
                <a:hlinkClick r:id="rId4"/>
              </a:rPr>
              <a:t>www.cnbc.com/2019/12/23/the-10-biggest-data-hacks-of-the-decade.html</a:t>
            </a:r>
            <a:r>
              <a:rPr lang="en-US" sz="1000" dirty="0" smtClean="0"/>
              <a:t>  </a:t>
            </a:r>
            <a:endParaRPr lang="en-US" sz="1000" dirty="0"/>
          </a:p>
        </p:txBody>
      </p:sp>
      <p:pic>
        <p:nvPicPr>
          <p:cNvPr id="3" name="Picture 2"/>
          <p:cNvPicPr>
            <a:picLocks noChangeAspect="1"/>
          </p:cNvPicPr>
          <p:nvPr/>
        </p:nvPicPr>
        <p:blipFill>
          <a:blip r:embed="rId5"/>
          <a:stretch>
            <a:fillRect/>
          </a:stretch>
        </p:blipFill>
        <p:spPr>
          <a:xfrm>
            <a:off x="540495" y="2081698"/>
            <a:ext cx="3571875" cy="1276350"/>
          </a:xfrm>
          <a:prstGeom prst="rect">
            <a:avLst/>
          </a:prstGeom>
        </p:spPr>
      </p:pic>
      <p:pic>
        <p:nvPicPr>
          <p:cNvPr id="4" name="Picture 3"/>
          <p:cNvPicPr>
            <a:picLocks noChangeAspect="1"/>
          </p:cNvPicPr>
          <p:nvPr/>
        </p:nvPicPr>
        <p:blipFill>
          <a:blip r:embed="rId6"/>
          <a:stretch>
            <a:fillRect/>
          </a:stretch>
        </p:blipFill>
        <p:spPr>
          <a:xfrm>
            <a:off x="540495" y="3424335"/>
            <a:ext cx="3333750" cy="1371600"/>
          </a:xfrm>
          <a:prstGeom prst="rect">
            <a:avLst/>
          </a:prstGeom>
        </p:spPr>
      </p:pic>
      <p:pic>
        <p:nvPicPr>
          <p:cNvPr id="5" name="Picture 4"/>
          <p:cNvPicPr>
            <a:picLocks noChangeAspect="1"/>
          </p:cNvPicPr>
          <p:nvPr/>
        </p:nvPicPr>
        <p:blipFill>
          <a:blip r:embed="rId7"/>
          <a:stretch>
            <a:fillRect/>
          </a:stretch>
        </p:blipFill>
        <p:spPr>
          <a:xfrm>
            <a:off x="4291066" y="2081698"/>
            <a:ext cx="1962150" cy="2333625"/>
          </a:xfrm>
          <a:prstGeom prst="rect">
            <a:avLst/>
          </a:prstGeom>
        </p:spPr>
      </p:pic>
      <p:pic>
        <p:nvPicPr>
          <p:cNvPr id="6" name="Picture 5"/>
          <p:cNvPicPr>
            <a:picLocks noChangeAspect="1"/>
          </p:cNvPicPr>
          <p:nvPr/>
        </p:nvPicPr>
        <p:blipFill>
          <a:blip r:embed="rId8"/>
          <a:stretch>
            <a:fillRect/>
          </a:stretch>
        </p:blipFill>
        <p:spPr>
          <a:xfrm>
            <a:off x="6580025" y="2311660"/>
            <a:ext cx="2857500" cy="1600200"/>
          </a:xfrm>
          <a:prstGeom prst="rect">
            <a:avLst/>
          </a:prstGeom>
        </p:spPr>
      </p:pic>
      <p:pic>
        <p:nvPicPr>
          <p:cNvPr id="7" name="Picture 6"/>
          <p:cNvPicPr>
            <a:picLocks noChangeAspect="1"/>
          </p:cNvPicPr>
          <p:nvPr/>
        </p:nvPicPr>
        <p:blipFill>
          <a:blip r:embed="rId9"/>
          <a:stretch>
            <a:fillRect/>
          </a:stretch>
        </p:blipFill>
        <p:spPr>
          <a:xfrm>
            <a:off x="495785" y="4871553"/>
            <a:ext cx="3905250" cy="1171575"/>
          </a:xfrm>
          <a:prstGeom prst="rect">
            <a:avLst/>
          </a:prstGeom>
        </p:spPr>
      </p:pic>
      <p:pic>
        <p:nvPicPr>
          <p:cNvPr id="8" name="Picture 7"/>
          <p:cNvPicPr>
            <a:picLocks noChangeAspect="1"/>
          </p:cNvPicPr>
          <p:nvPr/>
        </p:nvPicPr>
        <p:blipFill>
          <a:blip r:embed="rId10"/>
          <a:stretch>
            <a:fillRect/>
          </a:stretch>
        </p:blipFill>
        <p:spPr>
          <a:xfrm>
            <a:off x="4401035" y="4513684"/>
            <a:ext cx="2857500" cy="1600200"/>
          </a:xfrm>
          <a:prstGeom prst="rect">
            <a:avLst/>
          </a:prstGeom>
        </p:spPr>
      </p:pic>
      <p:pic>
        <p:nvPicPr>
          <p:cNvPr id="9" name="Picture 8"/>
          <p:cNvPicPr>
            <a:picLocks noChangeAspect="1"/>
          </p:cNvPicPr>
          <p:nvPr/>
        </p:nvPicPr>
        <p:blipFill>
          <a:blip r:embed="rId11"/>
          <a:stretch>
            <a:fillRect/>
          </a:stretch>
        </p:blipFill>
        <p:spPr>
          <a:xfrm>
            <a:off x="9531122" y="1968467"/>
            <a:ext cx="2143125" cy="2143125"/>
          </a:xfrm>
          <a:prstGeom prst="rect">
            <a:avLst/>
          </a:prstGeom>
        </p:spPr>
      </p:pic>
      <p:pic>
        <p:nvPicPr>
          <p:cNvPr id="10" name="Picture 9"/>
          <p:cNvPicPr>
            <a:picLocks noChangeAspect="1"/>
          </p:cNvPicPr>
          <p:nvPr/>
        </p:nvPicPr>
        <p:blipFill>
          <a:blip r:embed="rId12"/>
          <a:stretch>
            <a:fillRect/>
          </a:stretch>
        </p:blipFill>
        <p:spPr>
          <a:xfrm>
            <a:off x="6600726" y="4358781"/>
            <a:ext cx="2857500" cy="1600200"/>
          </a:xfrm>
          <a:prstGeom prst="rect">
            <a:avLst/>
          </a:prstGeom>
        </p:spPr>
      </p:pic>
      <p:pic>
        <p:nvPicPr>
          <p:cNvPr id="12" name="Picture 11"/>
          <p:cNvPicPr>
            <a:picLocks noChangeAspect="1"/>
          </p:cNvPicPr>
          <p:nvPr/>
        </p:nvPicPr>
        <p:blipFill>
          <a:blip r:embed="rId13"/>
          <a:stretch>
            <a:fillRect/>
          </a:stretch>
        </p:blipFill>
        <p:spPr>
          <a:xfrm>
            <a:off x="9437525" y="4226305"/>
            <a:ext cx="2619375" cy="1743075"/>
          </a:xfrm>
          <a:prstGeom prst="rect">
            <a:avLst/>
          </a:prstGeom>
        </p:spPr>
      </p:pic>
    </p:spTree>
    <p:extLst>
      <p:ext uri="{BB962C8B-B14F-4D97-AF65-F5344CB8AC3E}">
        <p14:creationId xmlns:p14="http://schemas.microsoft.com/office/powerpoint/2010/main" val="1691540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belief in the integrity of electoral systems is undermined, bad people like it</a:t>
            </a:r>
            <a:endParaRPr lang="en-US" dirty="0"/>
          </a:p>
        </p:txBody>
      </p:sp>
      <p:pic>
        <p:nvPicPr>
          <p:cNvPr id="3" name="Picture 2"/>
          <p:cNvPicPr>
            <a:picLocks noChangeAspect="1"/>
          </p:cNvPicPr>
          <p:nvPr/>
        </p:nvPicPr>
        <p:blipFill>
          <a:blip r:embed="rId3"/>
          <a:stretch>
            <a:fillRect/>
          </a:stretch>
        </p:blipFill>
        <p:spPr>
          <a:xfrm>
            <a:off x="2612377" y="1853754"/>
            <a:ext cx="6724650" cy="4332442"/>
          </a:xfrm>
          <a:prstGeom prst="rect">
            <a:avLst/>
          </a:prstGeom>
        </p:spPr>
      </p:pic>
    </p:spTree>
    <p:extLst>
      <p:ext uri="{BB962C8B-B14F-4D97-AF65-F5344CB8AC3E}">
        <p14:creationId xmlns:p14="http://schemas.microsoft.com/office/powerpoint/2010/main" val="3433940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 of Columbia Mock election to test internet voting</a:t>
            </a:r>
          </a:p>
        </p:txBody>
      </p:sp>
      <p:pic>
        <p:nvPicPr>
          <p:cNvPr id="5" name="Picture Placeholder 4"/>
          <p:cNvPicPr>
            <a:picLocks noGrp="1" noChangeAspect="1"/>
          </p:cNvPicPr>
          <p:nvPr>
            <p:ph type="pic" idx="1"/>
          </p:nvPr>
        </p:nvPicPr>
        <p:blipFill>
          <a:blip r:embed="rId2"/>
          <a:srcRect l="29703" r="29703"/>
          <a:stretch>
            <a:fillRect/>
          </a:stretch>
        </p:blipFill>
        <p:spPr>
          <a:xfrm>
            <a:off x="7828385" y="839755"/>
            <a:ext cx="3415004" cy="4413380"/>
          </a:xfrm>
          <a:prstGeom prst="rect">
            <a:avLst/>
          </a:prstGeom>
        </p:spPr>
      </p:pic>
      <p:sp>
        <p:nvSpPr>
          <p:cNvPr id="4" name="Text Placeholder 3"/>
          <p:cNvSpPr>
            <a:spLocks noGrp="1"/>
          </p:cNvSpPr>
          <p:nvPr>
            <p:ph type="body" sz="half" idx="2"/>
          </p:nvPr>
        </p:nvSpPr>
        <p:spPr/>
        <p:txBody>
          <a:bodyPr/>
          <a:lstStyle/>
          <a:p>
            <a:r>
              <a:rPr lang="en-US" dirty="0" smtClean="0"/>
              <a:t>University of Michigan students and their Professor, </a:t>
            </a:r>
            <a:r>
              <a:rPr lang="en-US" dirty="0"/>
              <a:t> </a:t>
            </a:r>
            <a:r>
              <a:rPr lang="en-US" dirty="0" smtClean="0"/>
              <a:t>Alex </a:t>
            </a:r>
            <a:r>
              <a:rPr lang="en-US" dirty="0" err="1" smtClean="0"/>
              <a:t>Halderman</a:t>
            </a:r>
            <a:r>
              <a:rPr lang="en-US" dirty="0" smtClean="0"/>
              <a:t>, accepted the challenge. The voting system was hacked and the results completely compromised. They did it WITHOUT election officials realizing it.</a:t>
            </a:r>
            <a:endParaRPr lang="en-US" dirty="0"/>
          </a:p>
        </p:txBody>
      </p:sp>
    </p:spTree>
    <p:extLst>
      <p:ext uri="{BB962C8B-B14F-4D97-AF65-F5344CB8AC3E}">
        <p14:creationId xmlns:p14="http://schemas.microsoft.com/office/powerpoint/2010/main" val="35809112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Northwest Territories’ last election was held online</a:t>
            </a:r>
            <a:endParaRPr lang="en-US" dirty="0"/>
          </a:p>
        </p:txBody>
      </p:sp>
      <p:sp>
        <p:nvSpPr>
          <p:cNvPr id="3" name="Picture Placeholder 2"/>
          <p:cNvSpPr>
            <a:spLocks noGrp="1"/>
          </p:cNvSpPr>
          <p:nvPr>
            <p:ph type="pic" idx="1"/>
          </p:nvPr>
        </p:nvSpPr>
        <p:spPr>
          <a:xfrm>
            <a:off x="8124389" y="1122542"/>
            <a:ext cx="2791171" cy="3906658"/>
          </a:xfrm>
        </p:spPr>
      </p:sp>
      <p:sp>
        <p:nvSpPr>
          <p:cNvPr id="4" name="Text Placeholder 3"/>
          <p:cNvSpPr>
            <a:spLocks noGrp="1"/>
          </p:cNvSpPr>
          <p:nvPr>
            <p:ph type="body" sz="half" idx="2"/>
          </p:nvPr>
        </p:nvSpPr>
        <p:spPr>
          <a:xfrm>
            <a:off x="1450329" y="3145991"/>
            <a:ext cx="5524404" cy="2200449"/>
          </a:xfrm>
        </p:spPr>
        <p:txBody>
          <a:bodyPr>
            <a:normAutofit fontScale="92500" lnSpcReduction="20000"/>
          </a:bodyPr>
          <a:lstStyle/>
          <a:p>
            <a:r>
              <a:rPr lang="en-US" dirty="0" smtClean="0"/>
              <a:t>Computer security expert </a:t>
            </a:r>
            <a:r>
              <a:rPr lang="en-US" dirty="0" err="1" smtClean="0"/>
              <a:t>Aleksander</a:t>
            </a:r>
            <a:r>
              <a:rPr lang="en-US" dirty="0" smtClean="0"/>
              <a:t> Essex from the University of Western Ontario wrote about it. He said the election process relied on foreign cloud service providers who potentially had “privileged access to see and change your vote.” He said that the legitimacy of the election relied on trusting that cloud </a:t>
            </a:r>
            <a:r>
              <a:rPr lang="en-US" dirty="0"/>
              <a:t>provider. </a:t>
            </a:r>
            <a:r>
              <a:rPr lang="en-US" dirty="0">
                <a:hlinkClick r:id="rId2"/>
              </a:rPr>
              <a:t>https://</a:t>
            </a:r>
            <a:r>
              <a:rPr lang="en-US" dirty="0" smtClean="0">
                <a:hlinkClick r:id="rId2"/>
              </a:rPr>
              <a:t>whisperlab.org/blog/2019/Online-Voting-Proxying-Comes-to-Canada</a:t>
            </a:r>
            <a:r>
              <a:rPr lang="en-US" dirty="0" smtClean="0"/>
              <a:t> </a:t>
            </a:r>
            <a:endParaRPr lang="en-US" dirty="0"/>
          </a:p>
        </p:txBody>
      </p:sp>
      <p:pic>
        <p:nvPicPr>
          <p:cNvPr id="5" name="Picture 4"/>
          <p:cNvPicPr>
            <a:picLocks noChangeAspect="1"/>
          </p:cNvPicPr>
          <p:nvPr/>
        </p:nvPicPr>
        <p:blipFill>
          <a:blip r:embed="rId3"/>
          <a:stretch>
            <a:fillRect/>
          </a:stretch>
        </p:blipFill>
        <p:spPr>
          <a:xfrm>
            <a:off x="8124388" y="1287623"/>
            <a:ext cx="2791171" cy="3573625"/>
          </a:xfrm>
          <a:prstGeom prst="rect">
            <a:avLst/>
          </a:prstGeom>
        </p:spPr>
      </p:pic>
    </p:spTree>
    <p:extLst>
      <p:ext uri="{BB962C8B-B14F-4D97-AF65-F5344CB8AC3E}">
        <p14:creationId xmlns:p14="http://schemas.microsoft.com/office/powerpoint/2010/main" val="1908127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If Ontario </a:t>
            </a:r>
            <a:r>
              <a:rPr lang="en-US" dirty="0" smtClean="0"/>
              <a:t>municipalities </a:t>
            </a:r>
            <a:r>
              <a:rPr lang="en-US" dirty="0"/>
              <a:t>can vote online, that means it’s totally fine, right?</a:t>
            </a:r>
          </a:p>
        </p:txBody>
      </p:sp>
      <p:sp>
        <p:nvSpPr>
          <p:cNvPr id="3" name="Content Placeholder 2"/>
          <p:cNvSpPr>
            <a:spLocks noGrp="1"/>
          </p:cNvSpPr>
          <p:nvPr>
            <p:ph idx="1"/>
          </p:nvPr>
        </p:nvSpPr>
        <p:spPr>
          <a:xfrm>
            <a:off x="1129004" y="2015731"/>
            <a:ext cx="10245011" cy="4067827"/>
          </a:xfrm>
        </p:spPr>
        <p:txBody>
          <a:bodyPr>
            <a:normAutofit lnSpcReduction="10000"/>
          </a:bodyPr>
          <a:lstStyle/>
          <a:p>
            <a:pPr marL="0" indent="0">
              <a:buNone/>
            </a:pPr>
            <a:r>
              <a:rPr lang="en-US" dirty="0" smtClean="0"/>
              <a:t>In the first ever study of its kind, computer security experts studied every municipality in the 2018 Ontario Municipal Election. They found:</a:t>
            </a:r>
          </a:p>
          <a:p>
            <a:r>
              <a:rPr lang="en-US" dirty="0"/>
              <a:t>up to 50% of the online voters in the </a:t>
            </a:r>
            <a:r>
              <a:rPr lang="en-US" dirty="0" smtClean="0"/>
              <a:t>2018 election </a:t>
            </a:r>
            <a:r>
              <a:rPr lang="en-US" dirty="0"/>
              <a:t>were uniquely </a:t>
            </a:r>
            <a:r>
              <a:rPr lang="en-US" dirty="0" smtClean="0"/>
              <a:t>re‐identifiable;</a:t>
            </a:r>
          </a:p>
          <a:p>
            <a:r>
              <a:rPr lang="en-US" dirty="0" smtClean="0"/>
              <a:t>no </a:t>
            </a:r>
            <a:r>
              <a:rPr lang="en-US" dirty="0"/>
              <a:t>technical standards currently exist within Canada for designing, testing, or </a:t>
            </a:r>
            <a:r>
              <a:rPr lang="en-US" dirty="0" smtClean="0"/>
              <a:t>certifying online </a:t>
            </a:r>
            <a:r>
              <a:rPr lang="en-US" dirty="0"/>
              <a:t>voting systems, nor auditing or otherwise independently verifying the result they </a:t>
            </a:r>
            <a:r>
              <a:rPr lang="en-US" dirty="0" smtClean="0"/>
              <a:t>produce;</a:t>
            </a:r>
          </a:p>
          <a:p>
            <a:r>
              <a:rPr lang="en-US" dirty="0" smtClean="0"/>
              <a:t>no </a:t>
            </a:r>
            <a:r>
              <a:rPr lang="en-US" dirty="0"/>
              <a:t>disaster preparedness: </a:t>
            </a:r>
            <a:r>
              <a:rPr lang="en-US" dirty="0" smtClean="0"/>
              <a:t> the </a:t>
            </a:r>
            <a:r>
              <a:rPr lang="en-US" dirty="0"/>
              <a:t>clerk of Sarnia acknowledged, “I don’t have a disaster plan in </a:t>
            </a:r>
            <a:r>
              <a:rPr lang="en-US" dirty="0" smtClean="0"/>
              <a:t>place right </a:t>
            </a:r>
            <a:r>
              <a:rPr lang="en-US" dirty="0"/>
              <a:t>now, I’d have to talk to my vendor about that.” The clerk for St. Thomas added, “We’re hoping </a:t>
            </a:r>
            <a:r>
              <a:rPr lang="en-US" dirty="0" smtClean="0"/>
              <a:t>nothing does </a:t>
            </a:r>
            <a:r>
              <a:rPr lang="en-US" dirty="0"/>
              <a:t>happen</a:t>
            </a:r>
            <a:r>
              <a:rPr lang="en-US" dirty="0" smtClean="0"/>
              <a:t>.” 43 municipalities had to declare an emergency and extend voting by up to 24 hours in response to technical issues.</a:t>
            </a:r>
          </a:p>
          <a:p>
            <a:pPr marL="0" indent="0">
              <a:buNone/>
            </a:pPr>
            <a:r>
              <a:rPr lang="en-US" dirty="0" smtClean="0"/>
              <a:t>Source: </a:t>
            </a:r>
            <a:r>
              <a:rPr lang="en-US" dirty="0" smtClean="0">
                <a:hlinkClick r:id="rId2"/>
              </a:rPr>
              <a:t>https</a:t>
            </a:r>
            <a:r>
              <a:rPr lang="en-US" dirty="0">
                <a:hlinkClick r:id="rId2"/>
              </a:rPr>
              <a:t>://</a:t>
            </a:r>
            <a:r>
              <a:rPr lang="en-US" dirty="0" smtClean="0">
                <a:hlinkClick r:id="rId2"/>
              </a:rPr>
              <a:t>whisperlab.org/ontario-online.pdf</a:t>
            </a:r>
            <a:r>
              <a:rPr lang="en-US" dirty="0" smtClean="0"/>
              <a:t> </a:t>
            </a:r>
            <a:endParaRPr lang="en-US" dirty="0"/>
          </a:p>
        </p:txBody>
      </p:sp>
    </p:spTree>
    <p:extLst>
      <p:ext uri="{BB962C8B-B14F-4D97-AF65-F5344CB8AC3E}">
        <p14:creationId xmlns:p14="http://schemas.microsoft.com/office/powerpoint/2010/main" val="344638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Ontario Election Study, continued</a:t>
            </a:r>
            <a:endParaRPr lang="en-US" dirty="0"/>
          </a:p>
        </p:txBody>
      </p:sp>
      <p:sp>
        <p:nvSpPr>
          <p:cNvPr id="3" name="Content Placeholder 2"/>
          <p:cNvSpPr>
            <a:spLocks noGrp="1"/>
          </p:cNvSpPr>
          <p:nvPr>
            <p:ph idx="1"/>
          </p:nvPr>
        </p:nvSpPr>
        <p:spPr>
          <a:xfrm>
            <a:off x="1138335" y="1853754"/>
            <a:ext cx="10254343" cy="4033862"/>
          </a:xfrm>
        </p:spPr>
        <p:txBody>
          <a:bodyPr>
            <a:normAutofit fontScale="92500"/>
          </a:bodyPr>
          <a:lstStyle/>
          <a:p>
            <a:r>
              <a:rPr lang="en-US" dirty="0" smtClean="0"/>
              <a:t>the authors noted there was </a:t>
            </a:r>
            <a:r>
              <a:rPr lang="en-US" u="sng" dirty="0" smtClean="0"/>
              <a:t>no opportunity for an independent security review</a:t>
            </a:r>
            <a:r>
              <a:rPr lang="en-US" dirty="0" smtClean="0"/>
              <a:t>, and “This </a:t>
            </a:r>
            <a:r>
              <a:rPr lang="en-US" dirty="0"/>
              <a:t>fact is troubling, </a:t>
            </a:r>
            <a:r>
              <a:rPr lang="en-US" dirty="0" smtClean="0"/>
              <a:t>as we </a:t>
            </a:r>
            <a:r>
              <a:rPr lang="en-US" dirty="0"/>
              <a:t>found numerous municipal documents in circulation which made security claims which </a:t>
            </a:r>
            <a:r>
              <a:rPr lang="en-US" dirty="0" smtClean="0"/>
              <a:t>were </a:t>
            </a:r>
            <a:r>
              <a:rPr lang="en-US" dirty="0"/>
              <a:t>short </a:t>
            </a:r>
            <a:r>
              <a:rPr lang="en-US" dirty="0" smtClean="0"/>
              <a:t>on detail</a:t>
            </a:r>
            <a:r>
              <a:rPr lang="en-US" dirty="0"/>
              <a:t>; mostly non‐technical; </a:t>
            </a:r>
            <a:r>
              <a:rPr lang="en-US" dirty="0" smtClean="0"/>
              <a:t>and largely </a:t>
            </a:r>
            <a:r>
              <a:rPr lang="en-US" dirty="0"/>
              <a:t>unverifiable by members of the </a:t>
            </a:r>
            <a:r>
              <a:rPr lang="en-US" dirty="0" smtClean="0"/>
              <a:t>public.”</a:t>
            </a:r>
          </a:p>
          <a:p>
            <a:r>
              <a:rPr lang="en-US" dirty="0"/>
              <a:t>there appeared to be little objective evidence either supporting or disputing </a:t>
            </a:r>
            <a:r>
              <a:rPr lang="en-US" dirty="0" smtClean="0"/>
              <a:t>a particular </a:t>
            </a:r>
            <a:r>
              <a:rPr lang="en-US" dirty="0"/>
              <a:t>online election result beyond the clerk’s declaration of results itself. </a:t>
            </a:r>
            <a:r>
              <a:rPr lang="en-US" dirty="0" smtClean="0"/>
              <a:t>The clerk determined the winner by simply logging into the vendor’s web site.</a:t>
            </a:r>
          </a:p>
          <a:p>
            <a:r>
              <a:rPr lang="en-US" dirty="0" smtClean="0"/>
              <a:t>“For </a:t>
            </a:r>
            <a:r>
              <a:rPr lang="en-US" dirty="0"/>
              <a:t>several months after the election, we received phone calls from council candidates from around </a:t>
            </a:r>
            <a:r>
              <a:rPr lang="en-US" dirty="0" smtClean="0"/>
              <a:t>the province </a:t>
            </a:r>
            <a:r>
              <a:rPr lang="en-US" dirty="0"/>
              <a:t>asking how they could verify the correctness of the online vote totals. Many of them had </a:t>
            </a:r>
            <a:r>
              <a:rPr lang="en-US" dirty="0" smtClean="0"/>
              <a:t>experienced </a:t>
            </a:r>
            <a:r>
              <a:rPr lang="en-US" dirty="0"/>
              <a:t>an unexpected loss, and although they all acknowledged there were entirely legitimate </a:t>
            </a:r>
            <a:r>
              <a:rPr lang="en-US" dirty="0" smtClean="0"/>
              <a:t>possible explanations </a:t>
            </a:r>
            <a:r>
              <a:rPr lang="en-US" dirty="0"/>
              <a:t>for the outcome, they were understandably in search of </a:t>
            </a:r>
            <a:r>
              <a:rPr lang="en-US" dirty="0" smtClean="0"/>
              <a:t>answers.”</a:t>
            </a:r>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716020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416" y="1129513"/>
            <a:ext cx="6125118" cy="1830584"/>
          </a:xfrm>
        </p:spPr>
        <p:txBody>
          <a:bodyPr>
            <a:normAutofit fontScale="90000"/>
          </a:bodyPr>
          <a:lstStyle/>
          <a:p>
            <a:r>
              <a:rPr lang="en-US" dirty="0"/>
              <a:t>The BC government commissioned an independent panel to study online voting </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3916" r="13916"/>
          <a:stretch>
            <a:fillRect/>
          </a:stretch>
        </p:blipFill>
        <p:spPr/>
      </p:pic>
      <p:sp>
        <p:nvSpPr>
          <p:cNvPr id="4" name="Text Placeholder 3"/>
          <p:cNvSpPr>
            <a:spLocks noGrp="1"/>
          </p:cNvSpPr>
          <p:nvPr>
            <p:ph type="body" sz="half" idx="2"/>
          </p:nvPr>
        </p:nvSpPr>
        <p:spPr>
          <a:xfrm>
            <a:off x="858416" y="3145990"/>
            <a:ext cx="6116317" cy="2853594"/>
          </a:xfrm>
        </p:spPr>
        <p:txBody>
          <a:bodyPr>
            <a:normAutofit/>
          </a:bodyPr>
          <a:lstStyle/>
          <a:p>
            <a:r>
              <a:rPr lang="en-US" dirty="0" smtClean="0"/>
              <a:t>The </a:t>
            </a:r>
            <a:r>
              <a:rPr lang="en-US" dirty="0"/>
              <a:t>Panel’s number one </a:t>
            </a:r>
            <a:r>
              <a:rPr lang="en-US" dirty="0" smtClean="0"/>
              <a:t>recommendation </a:t>
            </a:r>
            <a:r>
              <a:rPr lang="en-US" dirty="0"/>
              <a:t>in its </a:t>
            </a:r>
            <a:r>
              <a:rPr lang="en-US" dirty="0" smtClean="0"/>
              <a:t>Report </a:t>
            </a:r>
            <a:r>
              <a:rPr lang="en-US" dirty="0"/>
              <a:t>was that internet voting should not proceed at either the municipal </a:t>
            </a:r>
            <a:r>
              <a:rPr lang="en-US" dirty="0" smtClean="0"/>
              <a:t>or </a:t>
            </a:r>
            <a:r>
              <a:rPr lang="en-US" dirty="0"/>
              <a:t>provincial level. </a:t>
            </a:r>
            <a:r>
              <a:rPr lang="en-US" dirty="0" smtClean="0"/>
              <a:t> The </a:t>
            </a:r>
            <a:r>
              <a:rPr lang="en-US" dirty="0"/>
              <a:t>Committee concluded that “[t]here are significant risks to implementing </a:t>
            </a:r>
            <a:r>
              <a:rPr lang="en-US" dirty="0" smtClean="0"/>
              <a:t>Internet </a:t>
            </a:r>
            <a:r>
              <a:rPr lang="en-US" dirty="0"/>
              <a:t>voting that can jeopardize the integrity of an election, no matter the extent of implementation</a:t>
            </a:r>
            <a:r>
              <a:rPr lang="en-US" dirty="0" smtClean="0"/>
              <a:t>.”</a:t>
            </a:r>
          </a:p>
          <a:p>
            <a:r>
              <a:rPr lang="en-US" sz="1300" dirty="0" smtClean="0">
                <a:hlinkClick r:id="rId3"/>
              </a:rPr>
              <a:t>https</a:t>
            </a:r>
            <a:r>
              <a:rPr lang="en-US" sz="1300" dirty="0">
                <a:hlinkClick r:id="rId3"/>
              </a:rPr>
              <a:t>://</a:t>
            </a:r>
            <a:r>
              <a:rPr lang="en-US" sz="1300" dirty="0" smtClean="0">
                <a:hlinkClick r:id="rId3"/>
              </a:rPr>
              <a:t>elections.bc.ca/docs/recommendations-report.pdf</a:t>
            </a:r>
            <a:r>
              <a:rPr lang="en-US" sz="1300" dirty="0" smtClean="0"/>
              <a:t>  </a:t>
            </a:r>
            <a:endParaRPr lang="en-US" sz="1300" dirty="0"/>
          </a:p>
        </p:txBody>
      </p:sp>
    </p:spTree>
    <p:extLst>
      <p:ext uri="{BB962C8B-B14F-4D97-AF65-F5344CB8AC3E}">
        <p14:creationId xmlns:p14="http://schemas.microsoft.com/office/powerpoint/2010/main" val="692017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563" y="774950"/>
            <a:ext cx="6628972" cy="1830584"/>
          </a:xfrm>
        </p:spPr>
        <p:txBody>
          <a:bodyPr>
            <a:normAutofit fontScale="90000"/>
          </a:bodyPr>
          <a:lstStyle/>
          <a:p>
            <a:r>
              <a:rPr lang="en-US" dirty="0"/>
              <a:t>the House of Commons Special Committee </a:t>
            </a:r>
            <a:r>
              <a:rPr lang="en-US" dirty="0" smtClean="0"/>
              <a:t>on </a:t>
            </a:r>
            <a:r>
              <a:rPr lang="en-US" dirty="0"/>
              <a:t>Electoral </a:t>
            </a:r>
            <a:r>
              <a:rPr lang="en-US" dirty="0" smtClean="0"/>
              <a:t>Reform Devoted a chapter to internet voting in its 2016 report</a:t>
            </a:r>
            <a:endParaRPr lang="en-US" dirty="0"/>
          </a:p>
        </p:txBody>
      </p:sp>
      <p:sp>
        <p:nvSpPr>
          <p:cNvPr id="4" name="Text Placeholder 3"/>
          <p:cNvSpPr>
            <a:spLocks noGrp="1"/>
          </p:cNvSpPr>
          <p:nvPr>
            <p:ph type="body" sz="half" idx="2"/>
          </p:nvPr>
        </p:nvSpPr>
        <p:spPr>
          <a:xfrm>
            <a:off x="354563" y="3145991"/>
            <a:ext cx="6755364" cy="2862923"/>
          </a:xfrm>
        </p:spPr>
        <p:txBody>
          <a:bodyPr>
            <a:normAutofit fontScale="92500" lnSpcReduction="20000"/>
          </a:bodyPr>
          <a:lstStyle/>
          <a:p>
            <a:r>
              <a:rPr lang="en-US" dirty="0" smtClean="0"/>
              <a:t>“The </a:t>
            </a:r>
            <a:r>
              <a:rPr lang="en-US" dirty="0"/>
              <a:t>Committee acknowledges that many Canadians are open to the idea of online voting as a way of making voting more accessible. However, both supporters and detractors of online voting agree that the secrecy, security, and integrity of the ballot and the federal electoral process are fundamental. The Committee heard significant testimony </a:t>
            </a:r>
            <a:r>
              <a:rPr lang="en-US" dirty="0" smtClean="0"/>
              <a:t>… </a:t>
            </a:r>
            <a:r>
              <a:rPr lang="en-US" dirty="0"/>
              <a:t>particularly from experts in technology, that the secrecy and integrity of an online ballot cannot be guaranteed to a sufficient degree to warrant widespread implementation in federal elections. The Committee agrees</a:t>
            </a:r>
            <a:r>
              <a:rPr lang="en-US" dirty="0" smtClean="0"/>
              <a:t>.”</a:t>
            </a:r>
          </a:p>
          <a:p>
            <a:r>
              <a:rPr lang="en-US" dirty="0" smtClean="0">
                <a:hlinkClick r:id="rId2"/>
              </a:rPr>
              <a:t>https</a:t>
            </a:r>
            <a:r>
              <a:rPr lang="en-US" dirty="0">
                <a:hlinkClick r:id="rId2"/>
              </a:rPr>
              <a:t>://</a:t>
            </a:r>
            <a:r>
              <a:rPr lang="en-US" dirty="0" smtClean="0">
                <a:hlinkClick r:id="rId2"/>
              </a:rPr>
              <a:t>www.ourcommons.ca/DocumentViewer/en/42-1/ERRE/report-3/page-267</a:t>
            </a:r>
            <a:endParaRPr lang="en-US" dirty="0"/>
          </a:p>
          <a:p>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l="25950" r="25950"/>
          <a:stretch>
            <a:fillRect/>
          </a:stretch>
        </p:blipFill>
        <p:spPr/>
      </p:pic>
    </p:spTree>
    <p:extLst>
      <p:ext uri="{BB962C8B-B14F-4D97-AF65-F5344CB8AC3E}">
        <p14:creationId xmlns:p14="http://schemas.microsoft.com/office/powerpoint/2010/main" val="1661544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55" y="1129513"/>
            <a:ext cx="6600979" cy="1830584"/>
          </a:xfrm>
        </p:spPr>
        <p:txBody>
          <a:bodyPr>
            <a:normAutofit fontScale="90000"/>
          </a:bodyPr>
          <a:lstStyle/>
          <a:p>
            <a:r>
              <a:rPr lang="en-US" dirty="0"/>
              <a:t>The US National Academies of Sciences, Engineering and </a:t>
            </a:r>
            <a:br>
              <a:rPr lang="en-US" dirty="0"/>
            </a:br>
            <a:r>
              <a:rPr lang="en-US" dirty="0"/>
              <a:t>Medicine </a:t>
            </a:r>
            <a:r>
              <a:rPr lang="en-US" dirty="0" smtClean="0"/>
              <a:t>produced report </a:t>
            </a:r>
            <a:r>
              <a:rPr lang="en-US" dirty="0"/>
              <a:t>in 2018 regarding the use of technology in </a:t>
            </a:r>
            <a:r>
              <a:rPr lang="en-US" dirty="0" smtClean="0"/>
              <a:t>elections </a:t>
            </a:r>
            <a:r>
              <a:rPr lang="en-US" dirty="0"/>
              <a:t>called </a:t>
            </a:r>
            <a:r>
              <a:rPr lang="en-US" dirty="0" smtClean="0"/>
              <a:t>“Securing </a:t>
            </a:r>
            <a:r>
              <a:rPr lang="en-US" dirty="0"/>
              <a:t>the Vote: Protecting American Democracy</a:t>
            </a:r>
            <a:r>
              <a:rPr lang="en-US" dirty="0" smtClean="0"/>
              <a:t>.”</a:t>
            </a:r>
            <a:endParaRPr lang="en-US" dirty="0"/>
          </a:p>
        </p:txBody>
      </p:sp>
      <p:sp>
        <p:nvSpPr>
          <p:cNvPr id="4" name="Text Placeholder 3"/>
          <p:cNvSpPr>
            <a:spLocks noGrp="1"/>
          </p:cNvSpPr>
          <p:nvPr>
            <p:ph type="body" sz="half" idx="2"/>
          </p:nvPr>
        </p:nvSpPr>
        <p:spPr>
          <a:xfrm>
            <a:off x="550506" y="3145991"/>
            <a:ext cx="6424227" cy="2685641"/>
          </a:xfrm>
        </p:spPr>
        <p:txBody>
          <a:bodyPr>
            <a:normAutofit/>
          </a:bodyPr>
          <a:lstStyle/>
          <a:p>
            <a:pPr>
              <a:spcBef>
                <a:spcPts val="0"/>
              </a:spcBef>
            </a:pPr>
            <a:r>
              <a:rPr lang="en-US" dirty="0"/>
              <a:t>At the present time, the Internet </a:t>
            </a:r>
            <a:r>
              <a:rPr lang="en-US" dirty="0" smtClean="0"/>
              <a:t>… </a:t>
            </a:r>
            <a:r>
              <a:rPr lang="en-US" dirty="0"/>
              <a:t>should not be </a:t>
            </a:r>
            <a:r>
              <a:rPr lang="en-US" dirty="0" smtClean="0"/>
              <a:t>used </a:t>
            </a:r>
            <a:r>
              <a:rPr lang="en-US" dirty="0"/>
              <a:t>for the return of marked ballots. Further, Internet voting should not be used in the </a:t>
            </a:r>
            <a:r>
              <a:rPr lang="en-US" dirty="0" smtClean="0"/>
              <a:t>future </a:t>
            </a:r>
            <a:r>
              <a:rPr lang="en-US" dirty="0"/>
              <a:t>until and unless very robust guarantees of security and </a:t>
            </a:r>
            <a:r>
              <a:rPr lang="en-US" dirty="0" smtClean="0"/>
              <a:t>verifiability </a:t>
            </a:r>
            <a:r>
              <a:rPr lang="en-US" dirty="0"/>
              <a:t>are developed </a:t>
            </a:r>
            <a:r>
              <a:rPr lang="en-US" dirty="0" smtClean="0"/>
              <a:t>and </a:t>
            </a:r>
            <a:r>
              <a:rPr lang="en-US" dirty="0"/>
              <a:t>in place, as no known technology guarantees the secrecy, security, and verifiability of a </a:t>
            </a:r>
            <a:r>
              <a:rPr lang="en-US" dirty="0" smtClean="0"/>
              <a:t>marked </a:t>
            </a:r>
            <a:r>
              <a:rPr lang="en-US" dirty="0"/>
              <a:t>ballot transmitted over the Internet</a:t>
            </a:r>
            <a:r>
              <a:rPr lang="en-US" dirty="0" smtClean="0"/>
              <a:t>.</a:t>
            </a:r>
          </a:p>
          <a:p>
            <a:pPr>
              <a:spcBef>
                <a:spcPts val="0"/>
              </a:spcBef>
            </a:pPr>
            <a:r>
              <a:rPr lang="en-US" sz="1300" dirty="0"/>
              <a:t>Source: </a:t>
            </a:r>
            <a:r>
              <a:rPr lang="en-US" sz="1300" dirty="0">
                <a:hlinkClick r:id="rId2"/>
              </a:rPr>
              <a:t>https://</a:t>
            </a:r>
            <a:r>
              <a:rPr lang="en-US" sz="1300" dirty="0" smtClean="0">
                <a:hlinkClick r:id="rId2"/>
              </a:rPr>
              <a:t>media.carnegie.org/filer_public/34/9d/349d3207-d994-4838-8b79-5f8d88e0e412/nas_report.pdf</a:t>
            </a:r>
            <a:endParaRPr lang="en-US" sz="1300" dirty="0" smtClean="0"/>
          </a:p>
          <a:p>
            <a:pPr>
              <a:spcBef>
                <a:spcPts val="0"/>
              </a:spcBef>
            </a:pPr>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t="4062" b="4062"/>
          <a:stretch>
            <a:fillRect/>
          </a:stretch>
        </p:blipFill>
        <p:spPr/>
      </p:pic>
    </p:spTree>
    <p:extLst>
      <p:ext uri="{BB962C8B-B14F-4D97-AF65-F5344CB8AC3E}">
        <p14:creationId xmlns:p14="http://schemas.microsoft.com/office/powerpoint/2010/main" val="986875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931" y="804519"/>
            <a:ext cx="9759820" cy="1049235"/>
          </a:xfrm>
        </p:spPr>
        <p:txBody>
          <a:bodyPr/>
          <a:lstStyle/>
          <a:p>
            <a:r>
              <a:rPr lang="en-US" dirty="0" smtClean="0"/>
              <a:t>Does online voting increase voter turnout?</a:t>
            </a:r>
            <a:endParaRPr lang="en-US" dirty="0"/>
          </a:p>
        </p:txBody>
      </p:sp>
      <p:sp>
        <p:nvSpPr>
          <p:cNvPr id="3" name="Content Placeholder 2"/>
          <p:cNvSpPr>
            <a:spLocks noGrp="1"/>
          </p:cNvSpPr>
          <p:nvPr>
            <p:ph idx="1"/>
          </p:nvPr>
        </p:nvSpPr>
        <p:spPr>
          <a:xfrm>
            <a:off x="1296955" y="2015732"/>
            <a:ext cx="9946433" cy="3881215"/>
          </a:xfrm>
        </p:spPr>
        <p:txBody>
          <a:bodyPr>
            <a:normAutofit fontScale="25000" lnSpcReduction="20000"/>
          </a:bodyPr>
          <a:lstStyle/>
          <a:p>
            <a:pPr marL="0" indent="0">
              <a:buNone/>
            </a:pPr>
            <a:r>
              <a:rPr lang="en-US" sz="9600" dirty="0" smtClean="0"/>
              <a:t>In </a:t>
            </a:r>
            <a:r>
              <a:rPr lang="en-US" sz="9600" dirty="0"/>
              <a:t>my paper </a:t>
            </a:r>
            <a:r>
              <a:rPr lang="en-US" sz="9600" dirty="0" smtClean="0"/>
              <a:t>“Internet </a:t>
            </a:r>
            <a:r>
              <a:rPr lang="en-US" sz="9600" dirty="0"/>
              <a:t>Voting – Privacy and Security </a:t>
            </a:r>
            <a:r>
              <a:rPr lang="en-US" sz="9600" dirty="0" smtClean="0"/>
              <a:t>Risks” I noted overall voter turnout in recent Ontario municipal elections.</a:t>
            </a:r>
          </a:p>
          <a:p>
            <a:r>
              <a:rPr lang="en-US" sz="9600" dirty="0" smtClean="0"/>
              <a:t>2014: 43%</a:t>
            </a:r>
          </a:p>
          <a:p>
            <a:r>
              <a:rPr lang="en-US" sz="9600" dirty="0" smtClean="0"/>
              <a:t>2018: 38.29% (45% of municipalities offering online voting, 33% no paper ballot option)</a:t>
            </a:r>
          </a:p>
          <a:p>
            <a:pPr marL="0" indent="0">
              <a:buNone/>
            </a:pPr>
            <a:r>
              <a:rPr lang="en-US" sz="9600" dirty="0" smtClean="0"/>
              <a:t>The </a:t>
            </a:r>
            <a:r>
              <a:rPr lang="en-US" sz="9600" dirty="0"/>
              <a:t>Association of Municipalities in Ontario indicates that the lowest voter </a:t>
            </a:r>
            <a:r>
              <a:rPr lang="en-US" sz="9600" dirty="0" smtClean="0"/>
              <a:t>turnouts </a:t>
            </a:r>
            <a:r>
              <a:rPr lang="en-US" sz="9600" dirty="0"/>
              <a:t>on record prior to this were in 1997 and 2003 when turnout was 40%. BC’s Panel on Internet </a:t>
            </a:r>
            <a:r>
              <a:rPr lang="en-US" sz="9600" dirty="0" smtClean="0"/>
              <a:t>Voting determined </a:t>
            </a:r>
            <a:r>
              <a:rPr lang="en-US" sz="9600" dirty="0"/>
              <a:t>that the evidence for any impact on voter turnout from internet voting is </a:t>
            </a:r>
            <a:r>
              <a:rPr lang="en-US" sz="9600" dirty="0" smtClean="0"/>
              <a:t>“mixed at best.”</a:t>
            </a:r>
            <a:endParaRPr lang="en-US" dirty="0"/>
          </a:p>
          <a:p>
            <a:pPr marL="0" indent="0">
              <a:buNone/>
            </a:pPr>
            <a:r>
              <a:rPr lang="en-US" sz="4800" dirty="0"/>
              <a:t>Source: </a:t>
            </a:r>
            <a:r>
              <a:rPr lang="en-US" sz="4800" dirty="0">
                <a:hlinkClick r:id="rId2"/>
              </a:rPr>
              <a:t>https://</a:t>
            </a:r>
            <a:r>
              <a:rPr lang="en-US" sz="4800" dirty="0" smtClean="0">
                <a:hlinkClick r:id="rId2"/>
              </a:rPr>
              <a:t>www.oipc.nl.ca/pdfs/InternetVoting%E2%80%93PrivacyAndSecurityRisks.pdf</a:t>
            </a:r>
            <a:r>
              <a:rPr lang="en-US" sz="4800" dirty="0" smtClean="0"/>
              <a:t> </a:t>
            </a:r>
            <a:endParaRPr lang="en-US" sz="4800" dirty="0"/>
          </a:p>
        </p:txBody>
      </p:sp>
    </p:spTree>
    <p:extLst>
      <p:ext uri="{BB962C8B-B14F-4D97-AF65-F5344CB8AC3E}">
        <p14:creationId xmlns:p14="http://schemas.microsoft.com/office/powerpoint/2010/main" val="2327454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important decisions: </a:t>
            </a:r>
            <a:br>
              <a:rPr lang="en-US" dirty="0" smtClean="0"/>
            </a:br>
            <a:r>
              <a:rPr lang="en-US" dirty="0" smtClean="0"/>
              <a:t>A policy framework</a:t>
            </a:r>
            <a:endParaRPr lang="en-US" dirty="0"/>
          </a:p>
        </p:txBody>
      </p:sp>
      <p:sp>
        <p:nvSpPr>
          <p:cNvPr id="3" name="Content Placeholder 2"/>
          <p:cNvSpPr>
            <a:spLocks noGrp="1"/>
          </p:cNvSpPr>
          <p:nvPr>
            <p:ph idx="1"/>
          </p:nvPr>
        </p:nvSpPr>
        <p:spPr/>
        <p:txBody>
          <a:bodyPr/>
          <a:lstStyle/>
          <a:p>
            <a:pPr marL="0" indent="0">
              <a:buNone/>
            </a:pPr>
            <a:r>
              <a:rPr lang="en-US" dirty="0"/>
              <a:t>1) what is the problem to be addressed?</a:t>
            </a:r>
          </a:p>
          <a:p>
            <a:pPr marL="0" indent="0">
              <a:buNone/>
            </a:pPr>
            <a:r>
              <a:rPr lang="en-US" dirty="0"/>
              <a:t>2) what are the causes of the problem?</a:t>
            </a:r>
          </a:p>
          <a:p>
            <a:pPr marL="0" indent="0">
              <a:buNone/>
            </a:pPr>
            <a:r>
              <a:rPr lang="en-US" dirty="0"/>
              <a:t>3) what are some potential solutions?</a:t>
            </a:r>
          </a:p>
          <a:p>
            <a:pPr marL="0" indent="0">
              <a:buNone/>
            </a:pPr>
            <a:r>
              <a:rPr lang="en-US" dirty="0"/>
              <a:t>4) are the solutions likely to be effective?</a:t>
            </a:r>
          </a:p>
          <a:p>
            <a:pPr marL="0" indent="0">
              <a:buNone/>
            </a:pPr>
            <a:r>
              <a:rPr lang="en-US" dirty="0"/>
              <a:t>5) will the potential solutions cause other problems and are those other problems worse than </a:t>
            </a:r>
            <a:r>
              <a:rPr lang="en-US" dirty="0" smtClean="0"/>
              <a:t>the </a:t>
            </a:r>
            <a:r>
              <a:rPr lang="en-US" dirty="0"/>
              <a:t>initial problem?</a:t>
            </a:r>
          </a:p>
        </p:txBody>
      </p:sp>
    </p:spTree>
    <p:extLst>
      <p:ext uri="{BB962C8B-B14F-4D97-AF65-F5344CB8AC3E}">
        <p14:creationId xmlns:p14="http://schemas.microsoft.com/office/powerpoint/2010/main" val="977076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739" y="804519"/>
            <a:ext cx="10627567" cy="1049235"/>
          </a:xfrm>
        </p:spPr>
        <p:txBody>
          <a:bodyPr/>
          <a:lstStyle/>
          <a:p>
            <a:r>
              <a:rPr lang="en-US" dirty="0"/>
              <a:t>Would internet voting comply with ATIPPA, 2015?</a:t>
            </a:r>
          </a:p>
        </p:txBody>
      </p:sp>
      <p:sp>
        <p:nvSpPr>
          <p:cNvPr id="3" name="Content Placeholder 2"/>
          <p:cNvSpPr>
            <a:spLocks noGrp="1"/>
          </p:cNvSpPr>
          <p:nvPr>
            <p:ph idx="1"/>
          </p:nvPr>
        </p:nvSpPr>
        <p:spPr>
          <a:xfrm>
            <a:off x="895739" y="2015732"/>
            <a:ext cx="10935477" cy="4002513"/>
          </a:xfrm>
        </p:spPr>
        <p:txBody>
          <a:bodyPr>
            <a:normAutofit fontScale="92500" lnSpcReduction="10000"/>
          </a:bodyPr>
          <a:lstStyle/>
          <a:p>
            <a:r>
              <a:rPr lang="en-US" dirty="0" smtClean="0"/>
              <a:t>ATIPPA requires public bodies to take steps that are “reasonable in the circumstances” to protect personal information. In transit between the voter’s device and the server storing the vote, the voter’s choice is personally identifiable information. But how do we know what’s “reasonable in the circumstances?” In this case, the Supreme Court of Canada may assist us:</a:t>
            </a:r>
          </a:p>
          <a:p>
            <a:pPr marL="0" indent="0">
              <a:buNone/>
            </a:pPr>
            <a:r>
              <a:rPr lang="en-US" i="1" dirty="0" smtClean="0"/>
              <a:t>103 </a:t>
            </a:r>
            <a:r>
              <a:rPr lang="en-US" i="1" dirty="0"/>
              <a:t>Maintaining confidence in the electoral process is essential to preserve the integrity of the electoral system which is the cornerstone of Canadian democracy. </a:t>
            </a:r>
            <a:r>
              <a:rPr lang="en-US" i="1" dirty="0" smtClean="0"/>
              <a:t> … [F]</a:t>
            </a:r>
            <a:r>
              <a:rPr lang="en-US" i="1" dirty="0" err="1" smtClean="0"/>
              <a:t>aith</a:t>
            </a:r>
            <a:r>
              <a:rPr lang="en-US" i="1" dirty="0" smtClean="0"/>
              <a:t> </a:t>
            </a:r>
            <a:r>
              <a:rPr lang="en-US" i="1" dirty="0"/>
              <a:t>in social and political institutions, which enhance the participation of individuals and groups in society, is of central importance in a free and democratic society. If Canadians lack confidence in the electoral system, they will be discouraged from participating in a meaningful way in the electoral process. More importantly, they will lack faith in their elected representatives. Confidence in the electoral process is, therefore, a pressing and substantial </a:t>
            </a:r>
            <a:r>
              <a:rPr lang="en-US" i="1" dirty="0" smtClean="0"/>
              <a:t>objective. </a:t>
            </a:r>
          </a:p>
          <a:p>
            <a:pPr algn="r"/>
            <a:r>
              <a:rPr lang="en-US" dirty="0"/>
              <a:t>Harper v. Canada (Attorney </a:t>
            </a:r>
            <a:r>
              <a:rPr lang="en-US" dirty="0" smtClean="0"/>
              <a:t>General)</a:t>
            </a:r>
            <a:endParaRPr lang="en-US" dirty="0"/>
          </a:p>
        </p:txBody>
      </p:sp>
    </p:spTree>
    <p:extLst>
      <p:ext uri="{BB962C8B-B14F-4D97-AF65-F5344CB8AC3E}">
        <p14:creationId xmlns:p14="http://schemas.microsoft.com/office/powerpoint/2010/main" val="3799071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considerations</a:t>
            </a:r>
            <a:endParaRPr lang="en-US" dirty="0"/>
          </a:p>
        </p:txBody>
      </p:sp>
      <p:sp>
        <p:nvSpPr>
          <p:cNvPr id="3" name="Content Placeholder 2"/>
          <p:cNvSpPr>
            <a:spLocks noGrp="1"/>
          </p:cNvSpPr>
          <p:nvPr>
            <p:ph idx="1"/>
          </p:nvPr>
        </p:nvSpPr>
        <p:spPr>
          <a:xfrm>
            <a:off x="1451579" y="2015732"/>
            <a:ext cx="9603275" cy="3890546"/>
          </a:xfrm>
        </p:spPr>
        <p:txBody>
          <a:bodyPr>
            <a:normAutofit/>
          </a:bodyPr>
          <a:lstStyle/>
          <a:p>
            <a:r>
              <a:rPr lang="en-US" dirty="0" smtClean="0"/>
              <a:t>Voting accessibility</a:t>
            </a:r>
          </a:p>
          <a:p>
            <a:r>
              <a:rPr lang="en-US" dirty="0" smtClean="0"/>
              <a:t>Appropriate technology – E.F. Schumacher</a:t>
            </a:r>
          </a:p>
          <a:p>
            <a:r>
              <a:rPr lang="en-US" dirty="0" smtClean="0"/>
              <a:t>What can internet voting technology be used for? No secret ballot required (House of Commons remote voting); private organization – no public impact; </a:t>
            </a:r>
          </a:p>
          <a:p>
            <a:r>
              <a:rPr lang="en-US" dirty="0" smtClean="0"/>
              <a:t>Permanent arms race</a:t>
            </a:r>
          </a:p>
          <a:p>
            <a:r>
              <a:rPr lang="en-US" dirty="0" smtClean="0"/>
              <a:t>Public engagement</a:t>
            </a:r>
          </a:p>
          <a:p>
            <a:r>
              <a:rPr lang="en-US" dirty="0" smtClean="0"/>
              <a:t>Addressing the actual challenges of democracy instead of starting with a solution in search of a problem</a:t>
            </a:r>
          </a:p>
          <a:p>
            <a:endParaRPr lang="en-US" dirty="0" smtClean="0"/>
          </a:p>
          <a:p>
            <a:endParaRPr lang="en-US" dirty="0" smtClean="0"/>
          </a:p>
          <a:p>
            <a:endParaRPr lang="en-US" dirty="0"/>
          </a:p>
        </p:txBody>
      </p:sp>
    </p:spTree>
    <p:extLst>
      <p:ext uri="{BB962C8B-B14F-4D97-AF65-F5344CB8AC3E}">
        <p14:creationId xmlns:p14="http://schemas.microsoft.com/office/powerpoint/2010/main" val="2575063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Summary …</a:t>
            </a:r>
            <a:endParaRPr lang="en-US" dirty="0"/>
          </a:p>
        </p:txBody>
      </p:sp>
      <p:sp>
        <p:nvSpPr>
          <p:cNvPr id="3" name="Content Placeholder 2"/>
          <p:cNvSpPr>
            <a:spLocks noGrp="1"/>
          </p:cNvSpPr>
          <p:nvPr>
            <p:ph idx="1"/>
          </p:nvPr>
        </p:nvSpPr>
        <p:spPr>
          <a:xfrm>
            <a:off x="933061" y="2015732"/>
            <a:ext cx="10702212" cy="4058497"/>
          </a:xfrm>
        </p:spPr>
        <p:txBody>
          <a:bodyPr>
            <a:normAutofit fontScale="85000" lnSpcReduction="10000"/>
          </a:bodyPr>
          <a:lstStyle/>
          <a:p>
            <a:r>
              <a:rPr lang="en-US" sz="2600" dirty="0" smtClean="0"/>
              <a:t>It makes voting more convenient for people who already vote;</a:t>
            </a:r>
          </a:p>
          <a:p>
            <a:r>
              <a:rPr lang="en-US" sz="2600" dirty="0" smtClean="0"/>
              <a:t>It is </a:t>
            </a:r>
            <a:r>
              <a:rPr lang="en-US" sz="2600" u="sng" dirty="0" smtClean="0"/>
              <a:t>one way </a:t>
            </a:r>
            <a:r>
              <a:rPr lang="en-US" sz="2600" dirty="0" smtClean="0"/>
              <a:t>of making voting more accessible to people with disabilities;</a:t>
            </a:r>
          </a:p>
          <a:p>
            <a:r>
              <a:rPr lang="en-US" sz="2600" dirty="0" smtClean="0"/>
              <a:t>Evidence is lacking to support the assumption that it increases voter turnout over time;</a:t>
            </a:r>
          </a:p>
          <a:p>
            <a:r>
              <a:rPr lang="en-US" sz="2600" dirty="0" smtClean="0"/>
              <a:t>There are fundamental security issues with internet voting that many computer security experts see as insurmountable.</a:t>
            </a:r>
          </a:p>
          <a:p>
            <a:pPr marL="0" indent="0">
              <a:buNone/>
            </a:pPr>
            <a:endParaRPr lang="en-US" dirty="0"/>
          </a:p>
          <a:p>
            <a:pPr marL="0" indent="0">
              <a:buNone/>
            </a:pPr>
            <a:r>
              <a:rPr lang="en-US" sz="2600" dirty="0" smtClean="0"/>
              <a:t>In order to take on the additional risks that come with internet voting, the benefits would have to be quite substantial in order to justify those risks.  The evidence to date is that the benefits are negligible or marginal, while the risks are substantial.</a:t>
            </a:r>
            <a:endParaRPr lang="en-US" sz="2600" dirty="0"/>
          </a:p>
        </p:txBody>
      </p:sp>
    </p:spTree>
    <p:extLst>
      <p:ext uri="{BB962C8B-B14F-4D97-AF65-F5344CB8AC3E}">
        <p14:creationId xmlns:p14="http://schemas.microsoft.com/office/powerpoint/2010/main" val="4157510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244" y="0"/>
            <a:ext cx="10289512" cy="6858000"/>
          </a:xfrm>
          <a:prstGeom prst="rect">
            <a:avLst/>
          </a:prstGeom>
        </p:spPr>
      </p:pic>
    </p:spTree>
    <p:extLst>
      <p:ext uri="{BB962C8B-B14F-4D97-AF65-F5344CB8AC3E}">
        <p14:creationId xmlns:p14="http://schemas.microsoft.com/office/powerpoint/2010/main" val="2058590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Layers">
  <a:themeElements>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fontScheme name="Layers">
      <a:majorFont>
        <a:latin typeface="BakerSignet BT Roman"/>
        <a:ea typeface=""/>
        <a:cs typeface=""/>
      </a:majorFont>
      <a:minorFont>
        <a:latin typeface="BakerSignet BT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rgbClr val="FFFFFF"/>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1115</TotalTime>
  <Words>2746</Words>
  <Application>Microsoft Office PowerPoint</Application>
  <PresentationFormat>Widescreen</PresentationFormat>
  <Paragraphs>106</Paragraphs>
  <Slides>26</Slides>
  <Notes>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Arial</vt:lpstr>
      <vt:lpstr>BakerSignet BT Roman</vt:lpstr>
      <vt:lpstr>Calibri</vt:lpstr>
      <vt:lpstr>Franklin Gothic Book</vt:lpstr>
      <vt:lpstr>Franklin Gothic Medium</vt:lpstr>
      <vt:lpstr>Garamond</vt:lpstr>
      <vt:lpstr>Gill Sans MT</vt:lpstr>
      <vt:lpstr>Times New Roman</vt:lpstr>
      <vt:lpstr>Wingdings</vt:lpstr>
      <vt:lpstr>Gallery</vt:lpstr>
      <vt:lpstr>Layers</vt:lpstr>
      <vt:lpstr>PowerPoint Presentation</vt:lpstr>
      <vt:lpstr>PowerPoint Presentation</vt:lpstr>
      <vt:lpstr>PowerPoint Presentation</vt:lpstr>
      <vt:lpstr>Today We’re going to talk about …</vt:lpstr>
      <vt:lpstr>PowerPoint Presentation</vt:lpstr>
      <vt:lpstr>The Secret Ballot – an Innovation in Democracy</vt:lpstr>
      <vt:lpstr>Verifiability and Anonymity – the two key ingredients of the secret ballot</vt:lpstr>
      <vt:lpstr>shopping online isn’t anonymous</vt:lpstr>
      <vt:lpstr>The secret ballot means there should be no Record that ties your vote to you</vt:lpstr>
      <vt:lpstr>You Can’t fly on one wing</vt:lpstr>
      <vt:lpstr>How much would you wager that your smart phone, laptop or tablet are Secure?</vt:lpstr>
      <vt:lpstr>Every Company gets hacked eventually Sources: https://finance.yahoo.com/news/15-biggest-companies-hacked-173043357.html https://www.cnbc.com/2019/12/23/the-10-biggest-data-hacks-of-the-decade.html  </vt:lpstr>
      <vt:lpstr>When belief in the integrity of electoral systems is undermined, bad people like it</vt:lpstr>
      <vt:lpstr>District of Columbia Mock election to test internet voting</vt:lpstr>
      <vt:lpstr>Northwest Territories’ last election was held online</vt:lpstr>
      <vt:lpstr>If Ontario municipalities can vote online, that means it’s totally fine, right?</vt:lpstr>
      <vt:lpstr>Ontario Election Study, continued</vt:lpstr>
      <vt:lpstr>The BC government commissioned an independent panel to study online voting </vt:lpstr>
      <vt:lpstr>the House of Commons Special Committee on Electoral Reform Devoted a chapter to internet voting in its 2016 report</vt:lpstr>
      <vt:lpstr>The US National Academies of Sciences, Engineering and  Medicine produced report in 2018 regarding the use of technology in elections called “Securing the Vote: Protecting American Democracy.”</vt:lpstr>
      <vt:lpstr>Does online voting increase voter turnout?</vt:lpstr>
      <vt:lpstr>Making important decisions:  A policy framework</vt:lpstr>
      <vt:lpstr>Would internet voting comply with ATIPPA, 2015?</vt:lpstr>
      <vt:lpstr>Other considerations</vt:lpstr>
      <vt:lpstr>In Summary …</vt:lpstr>
      <vt:lpstr>PowerPoint Presentation</vt:lpstr>
    </vt:vector>
  </TitlesOfParts>
  <Company>Government of Newfoundland and Labrador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Murray, Sean</dc:creator>
  <cp:lastModifiedBy>Murray, Sean</cp:lastModifiedBy>
  <cp:revision>84</cp:revision>
  <dcterms:created xsi:type="dcterms:W3CDTF">2021-10-12T17:27:51Z</dcterms:created>
  <dcterms:modified xsi:type="dcterms:W3CDTF">2021-11-05T01:38:52Z</dcterms:modified>
</cp:coreProperties>
</file>